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Proxima Nova"/>
      <p:regular r:id="rId50"/>
      <p:bold r:id="rId51"/>
      <p:italic r:id="rId52"/>
      <p:boldItalic r:id="rId53"/>
    </p:embeddedFont>
    <p:embeddedFont>
      <p:font typeface="Roboto"/>
      <p:regular r:id="rId54"/>
      <p:bold r:id="rId55"/>
      <p:italic r:id="rId56"/>
      <p:boldItalic r:id="rId57"/>
    </p:embeddedFont>
    <p:embeddedFont>
      <p:font typeface="Montserra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Montserra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minsights.com/industry-analysis/bike-sharing-market" TargetMode="External"/><Relationship Id="rId3" Type="http://schemas.openxmlformats.org/officeDocument/2006/relationships/hyperlink" Target="https://www.sfexaminer.com/news/lyft-corners-temporary-bikeshare-monopoly-in-san-francisco/"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tymonitor.ai/transport/the-decisions-cities-made-about-coronavirus-had-a-big-impact-on-bike-share-ridership"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fodive.com/news/dockless-scooters-profitability-forecast-lime-bird/568041/#:~:text=3.49%20rides%20per%20scooter%20per,charged%20in%20Louisville%20last%20year" TargetMode="External"/><Relationship Id="rId3" Type="http://schemas.openxmlformats.org/officeDocument/2006/relationships/hyperlink" Target="https://www.theverge.com/2020/5/13/21257307/electric-scooter-bikeshare-covid-19-bird-lime-uber-subsidie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cto.org/shared-micromobility-2018/"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f.curbed.com/2016/9/19/12982284/sf-bike-friendly-city-cycl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540512242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5405122423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lang="en"/>
              <a:t>kathy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40512242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0512242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41ba2cca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1ba2cca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b="1" lang="en" sz="1200"/>
              <a:t>JARELLY</a:t>
            </a:r>
            <a:endParaRPr b="1"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d5e80401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d5e80401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8a46adca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8a46adca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b0d2fd2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b0d2fd2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KATHY</a:t>
            </a:r>
            <a:endParaRPr/>
          </a:p>
          <a:p>
            <a:pPr indent="0" lvl="0" marL="0" rtl="0" algn="l">
              <a:spcBef>
                <a:spcPts val="0"/>
              </a:spcBef>
              <a:spcAft>
                <a:spcPts val="0"/>
              </a:spcAft>
              <a:buNone/>
            </a:pPr>
            <a:r>
              <a:rPr lang="en"/>
              <a:t>Expansion - add more electric bike stations, more popular,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36377682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36377682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log(100)  = 2 → 100 seconds</a:t>
            </a:r>
            <a:endParaRPr/>
          </a:p>
          <a:p>
            <a:pPr indent="0" lvl="0" marL="0" rtl="0" algn="l">
              <a:spcBef>
                <a:spcPts val="0"/>
              </a:spcBef>
              <a:spcAft>
                <a:spcPts val="0"/>
              </a:spcAft>
              <a:buNone/>
            </a:pPr>
            <a:r>
              <a:rPr lang="en"/>
              <a:t>log(1000) = 3 → 1000 seconds = 16 min </a:t>
            </a:r>
            <a:endParaRPr/>
          </a:p>
          <a:p>
            <a:pPr indent="0" lvl="0" marL="0" rtl="0" algn="l">
              <a:spcBef>
                <a:spcPts val="0"/>
              </a:spcBef>
              <a:spcAft>
                <a:spcPts val="0"/>
              </a:spcAft>
              <a:buNone/>
            </a:pPr>
            <a:r>
              <a:rPr lang="en"/>
              <a:t>log(10000) = 4 ---&gt; 10,000 seconds = 166 min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6e35c580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6e35c580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KSENIA  price history</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6e35c580a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6e35c580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KATHY</a:t>
            </a:r>
            <a:endParaRPr/>
          </a:p>
          <a:p>
            <a:pPr indent="0" lvl="0" marL="0" rtl="0" algn="l">
              <a:spcBef>
                <a:spcPts val="0"/>
              </a:spcBef>
              <a:spcAft>
                <a:spcPts val="0"/>
              </a:spcAft>
              <a:buNone/>
            </a:pPr>
            <a:r>
              <a:rPr lang="en"/>
              <a:t>Bikeshare should have a partnership with clipper so more people use bikesharing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8eeaf7f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8eeaf7f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77b6a24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77b6a241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a:p>
            <a:pPr indent="0" lvl="0" marL="0" rtl="0" algn="l">
              <a:spcBef>
                <a:spcPts val="0"/>
              </a:spcBef>
              <a:spcAft>
                <a:spcPts val="0"/>
              </a:spcAft>
              <a:buNone/>
            </a:pPr>
            <a:r>
              <a:rPr lang="en" u="sng">
                <a:solidFill>
                  <a:schemeClr val="hlink"/>
                </a:solidFill>
                <a:hlinkClick r:id="rId2"/>
              </a:rPr>
              <a:t>https://www.gminsights.com/industry-analysis/bike-sharing-market</a:t>
            </a:r>
            <a:endParaRPr/>
          </a:p>
          <a:p>
            <a:pPr indent="0" lvl="0" marL="0" rtl="0" algn="l">
              <a:spcBef>
                <a:spcPts val="0"/>
              </a:spcBef>
              <a:spcAft>
                <a:spcPts val="0"/>
              </a:spcAft>
              <a:buNone/>
            </a:pPr>
            <a:r>
              <a:rPr lang="en" u="sng">
                <a:solidFill>
                  <a:schemeClr val="hlink"/>
                </a:solidFill>
                <a:hlinkClick r:id="rId3"/>
              </a:rPr>
              <a:t>https://www.sfexaminer.com/news/lyft-corners-temporary-bikeshare-monopoly-in-san-francisco/</a:t>
            </a:r>
            <a:endParaRPr/>
          </a:p>
          <a:p>
            <a:pPr indent="0" lvl="0" marL="0" rtl="0" algn="l">
              <a:spcBef>
                <a:spcPts val="0"/>
              </a:spcBef>
              <a:spcAft>
                <a:spcPts val="0"/>
              </a:spcAft>
              <a:buNone/>
            </a:pPr>
            <a:r>
              <a:t/>
            </a:r>
            <a:endParaRPr/>
          </a:p>
          <a:p>
            <a:pPr indent="0" lvl="0" marL="0" rtl="0" algn="l">
              <a:lnSpc>
                <a:spcPct val="115000"/>
              </a:lnSpc>
              <a:spcBef>
                <a:spcPts val="60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In July 2018, Lyft aquired, Motivate, a San Francisco based company. This helped Lyft to enhance their business operations by making large investments for the development of new bike stations and adding new bikes to the fleet to expand their reach </a:t>
            </a:r>
            <a:endParaRPr sz="600">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d8eeaf7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d8eeaf7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kathy</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Add agenda </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First we will talk about what bikeshare is (why people ride/background)</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Second we will discuss the goal of the project is centered around expansion</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Third we will talk provide background about baywheels</a:t>
            </a:r>
            <a:endParaRPr sz="1400">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Details (types of bikes, prices) </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Fourth present analysis of bikeshare and rise of bikeshare</a:t>
            </a:r>
            <a:endParaRPr sz="14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Finish up by giving recommendations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d34527b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d34527b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a:p>
            <a:pPr indent="0" lvl="0" marL="0" rtl="0" algn="l">
              <a:spcBef>
                <a:spcPts val="0"/>
              </a:spcBef>
              <a:spcAft>
                <a:spcPts val="0"/>
              </a:spcAft>
              <a:buNone/>
            </a:pPr>
            <a:r>
              <a:rPr lang="en"/>
              <a:t>https://usa.streetsblog.org/2020/08/31/micromobility-trips-explode-60-percent-in-one-year-but-bikeshares-lag/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40512242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40512242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36377682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36377682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41ba2cc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1ba2cc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icardo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77b6a241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77b6a241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axis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1716b721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1716b721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41ba2cca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41ba2cca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a:p>
            <a:pPr indent="0" lvl="0" marL="0" rtl="0" algn="l">
              <a:spcBef>
                <a:spcPts val="0"/>
              </a:spcBef>
              <a:spcAft>
                <a:spcPts val="0"/>
              </a:spcAft>
              <a:buNone/>
            </a:pPr>
            <a:r>
              <a:rPr lang="en"/>
              <a:t>Reference peak period promotions (holiday season) convert one time users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6e35c580a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6e35c580a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77b6a241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77b6a241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41ba2cca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41ba2cca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KSENIA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8a46ad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8a46ad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6e35c580a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6e35c580a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KSENIA</a:t>
            </a:r>
            <a:endParaRPr/>
          </a:p>
          <a:p>
            <a:pPr indent="0" lvl="0" marL="0" rtl="0" algn="l">
              <a:spcBef>
                <a:spcPts val="0"/>
              </a:spcBef>
              <a:spcAft>
                <a:spcPts val="0"/>
              </a:spcAft>
              <a:buNone/>
            </a:pPr>
            <a:r>
              <a:rPr lang="en" u="sng">
                <a:solidFill>
                  <a:schemeClr val="hlink"/>
                </a:solidFill>
                <a:hlinkClick r:id="rId2"/>
              </a:rPr>
              <a:t>https://citymonitor.ai/transport/the-decisions-cities-made-about-coronavirus-had-a-big-impact-on-bike-share-ridership</a:t>
            </a:r>
            <a:endParaRPr/>
          </a:p>
          <a:p>
            <a:pPr indent="0" lvl="0" marL="0" rtl="0" algn="l">
              <a:lnSpc>
                <a:spcPct val="115000"/>
              </a:lnSpc>
              <a:spcBef>
                <a:spcPts val="0"/>
              </a:spcBef>
              <a:spcAft>
                <a:spcPts val="0"/>
              </a:spcAft>
              <a:buClr>
                <a:schemeClr val="dk1"/>
              </a:buClr>
              <a:buSzPts val="1100"/>
              <a:buFont typeface="Arial"/>
              <a:buNone/>
            </a:pPr>
            <a:r>
              <a:t/>
            </a:r>
            <a:endParaRPr>
              <a:solidFill>
                <a:srgbClr val="0A0A0A"/>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de24ae0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de24ae0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77b6a241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77b6a241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541ba2cca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41ba2cca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db0e61d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db0e61d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db0e61da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db0e61da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RICARDO</a:t>
            </a:r>
            <a:endParaRPr/>
          </a:p>
          <a:p>
            <a:pPr indent="0" lvl="0" marL="0" rtl="0" algn="l">
              <a:spcBef>
                <a:spcPts val="0"/>
              </a:spcBef>
              <a:spcAft>
                <a:spcPts val="0"/>
              </a:spcAft>
              <a:buNone/>
            </a:pPr>
            <a:r>
              <a:t/>
            </a:r>
            <a:endParaRPr/>
          </a:p>
          <a:p>
            <a:pPr indent="0" lvl="0" marL="0" rtl="0" algn="l">
              <a:lnSpc>
                <a:spcPct val="115000"/>
              </a:lnSpc>
              <a:spcBef>
                <a:spcPts val="600"/>
              </a:spcBef>
              <a:spcAft>
                <a:spcPts val="0"/>
              </a:spcAft>
              <a:buNone/>
            </a:pPr>
            <a:r>
              <a:rPr lang="en" u="sng">
                <a:solidFill>
                  <a:srgbClr val="1155CC"/>
                </a:solidFill>
                <a:latin typeface="Proxima Nova"/>
                <a:ea typeface="Proxima Nova"/>
                <a:cs typeface="Proxima Nova"/>
                <a:sym typeface="Proxima Nova"/>
                <a:hlinkClick r:id="rId2">
                  <a:extLst>
                    <a:ext uri="{A12FA001-AC4F-418D-AE19-62706E023703}">
                      <ahyp:hlinkClr val="tx"/>
                    </a:ext>
                  </a:extLst>
                </a:hlinkClick>
              </a:rPr>
              <a:t>https://www.cfodive.com/news/dockless-scooters-profitability-forecast-lime-bird/568041/#:~:text=3.49%20rides%20per%20scooter%20per,charged%20in%20Louisville%20last%20year</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lang="en" u="sng">
                <a:solidFill>
                  <a:srgbClr val="1155CC"/>
                </a:solidFill>
                <a:latin typeface="Proxima Nova"/>
                <a:ea typeface="Proxima Nova"/>
                <a:cs typeface="Proxima Nova"/>
                <a:sym typeface="Proxima Nova"/>
                <a:hlinkClick r:id="rId3">
                  <a:extLst>
                    <a:ext uri="{A12FA001-AC4F-418D-AE19-62706E023703}">
                      <ahyp:hlinkClr val="tx"/>
                    </a:ext>
                  </a:extLst>
                </a:hlinkClick>
              </a:rPr>
              <a:t>https://www.theverge.com/2020/5/13/21257307/electric-scooter-bikeshare-covid-19-bird-lime-uber-subsidies</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36c1518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36c1518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36c1518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36c1518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36c1518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36c1518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363776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363776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JARELLY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8a46adcaf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8a46adcaf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 </a:t>
            </a:r>
            <a:r>
              <a:rPr lang="en"/>
              <a:t> </a:t>
            </a:r>
            <a:r>
              <a:rPr lang="en" u="sng">
                <a:solidFill>
                  <a:schemeClr val="hlink"/>
                </a:solidFill>
                <a:hlinkClick r:id="rId2"/>
              </a:rPr>
              <a:t>https://nacto.org/shared-micromobility-2018/</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d8eeaf7f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d8eeaf7f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a:p>
            <a:pPr indent="0" lvl="0" marL="0" rtl="0" algn="l">
              <a:spcBef>
                <a:spcPts val="0"/>
              </a:spcBef>
              <a:spcAft>
                <a:spcPts val="0"/>
              </a:spcAft>
              <a:buNone/>
            </a:pPr>
            <a:r>
              <a:rPr lang="en"/>
              <a:t>https://medium.com/@skipscooters/skip-survey-insights-how-san-francisco-rides-9049ce34f28c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ad8eeaf7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ad8eeaf7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JARELLY</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Main Priority: </a:t>
            </a:r>
            <a:r>
              <a:rPr lang="en" sz="1300">
                <a:solidFill>
                  <a:schemeClr val="dk1"/>
                </a:solidFill>
                <a:latin typeface="Montserrat"/>
                <a:ea typeface="Montserrat"/>
                <a:cs typeface="Montserrat"/>
                <a:sym typeface="Montserrat"/>
              </a:rPr>
              <a:t>Make sure everyone in the city has access to transportation (residents, tourists, etc.) </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114300" rtl="0" algn="l">
              <a:lnSpc>
                <a:spcPct val="115000"/>
              </a:lnSpc>
              <a:spcBef>
                <a:spcPts val="0"/>
              </a:spcBef>
              <a:spcAft>
                <a:spcPts val="0"/>
              </a:spcAft>
              <a:buClr>
                <a:schemeClr val="dk1"/>
              </a:buClr>
              <a:buSzPts val="1800"/>
              <a:buFont typeface="Arial"/>
              <a:buNone/>
            </a:pPr>
            <a:r>
              <a:t/>
            </a:r>
            <a:endParaRPr sz="1600">
              <a:latin typeface="Montserrat"/>
              <a:ea typeface="Montserrat"/>
              <a:cs typeface="Montserrat"/>
              <a:sym typeface="Montserra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541ba2cca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41ba2cca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41ba2cca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41ba2cca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ade24ae00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ade24ae00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JARELLY - add picture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d5e8040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d5e8040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KSENIA  compare to US cities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https://sf.curbed.com/2016/9/19/12982284/sf-bike-friendly-city-cycling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https://sf.curbed.com/2020/5/21/21266623/san-francisco-slow-streets-closures-where-sf</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6e35c580a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6e35c580a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a:p>
            <a:pPr indent="0" lvl="0" marL="0" rtl="0" algn="l">
              <a:spcBef>
                <a:spcPts val="0"/>
              </a:spcBef>
              <a:spcAft>
                <a:spcPts val="0"/>
              </a:spcAft>
              <a:buNone/>
            </a:pPr>
            <a:r>
              <a:rPr lang="en"/>
              <a:t>https://sf.streetsblog.org/2019/04/17/scooter-trips-surpass-bike-share-for-the-first-time/</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d8a03cb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d8a03cb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HECTOR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d8eeaf7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d8eeaf7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HECTOR</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40512242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0512242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JARELLY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roxima Nova"/>
              <a:buNone/>
              <a:defRPr sz="4800">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pic>
        <p:nvPicPr>
          <p:cNvPr id="13" name="Google Shape;13;p2"/>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14" name="Google Shape;14;p2"/>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15" name="Google Shape;15;p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6" name="Google Shape;66;p11"/>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7" name="Google Shape;67;p11"/>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OC">
  <p:cSld name="TITLE_ONLY_1">
    <p:spTree>
      <p:nvGrpSpPr>
        <p:cNvPr id="68" name="Shape 68"/>
        <p:cNvGrpSpPr/>
        <p:nvPr/>
      </p:nvGrpSpPr>
      <p:grpSpPr>
        <a:xfrm>
          <a:off x="0" y="0"/>
          <a:ext cx="0" cy="0"/>
          <a:chOff x="0" y="0"/>
          <a:chExt cx="0" cy="0"/>
        </a:xfrm>
      </p:grpSpPr>
      <p:sp>
        <p:nvSpPr>
          <p:cNvPr id="69" name="Google Shape;69;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70" name="Google Shape;70;p12"/>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71" name="Google Shape;71;p1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
        <p:nvSpPr>
          <p:cNvPr id="72" name="Google Shape;72;p12"/>
          <p:cNvSpPr txBox="1"/>
          <p:nvPr>
            <p:ph idx="1" type="subTitle"/>
          </p:nvPr>
        </p:nvSpPr>
        <p:spPr>
          <a:xfrm>
            <a:off x="567900" y="1188700"/>
            <a:ext cx="7113000" cy="553200"/>
          </a:xfrm>
          <a:prstGeom prst="rect">
            <a:avLst/>
          </a:prstGeom>
          <a:solidFill>
            <a:srgbClr val="CC0000"/>
          </a:solidFill>
        </p:spPr>
        <p:txBody>
          <a:bodyPr anchorCtr="0" anchor="ctr" bIns="91425" lIns="91425" spcFirstLastPara="1" rIns="91425" wrap="square" tIns="91425">
            <a:noAutofit/>
          </a:bodyPr>
          <a:lstStyle>
            <a:lvl1pPr lvl="0">
              <a:spcBef>
                <a:spcPts val="600"/>
              </a:spcBef>
              <a:spcAft>
                <a:spcPts val="0"/>
              </a:spcAft>
              <a:buNone/>
              <a:defRPr b="1" sz="1800">
                <a:solidFill>
                  <a:srgbClr val="FFFFFF"/>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73" name="Google Shape;73;p12"/>
          <p:cNvSpPr txBox="1"/>
          <p:nvPr>
            <p:ph idx="2" type="subTitle"/>
          </p:nvPr>
        </p:nvSpPr>
        <p:spPr>
          <a:xfrm>
            <a:off x="567900" y="1895510"/>
            <a:ext cx="7113000" cy="553200"/>
          </a:xfrm>
          <a:prstGeom prst="rect">
            <a:avLst/>
          </a:prstGeom>
          <a:solidFill>
            <a:srgbClr val="FFCC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4" name="Google Shape;74;p12"/>
          <p:cNvSpPr txBox="1"/>
          <p:nvPr>
            <p:ph idx="3" type="subTitle"/>
          </p:nvPr>
        </p:nvSpPr>
        <p:spPr>
          <a:xfrm>
            <a:off x="567900" y="2607171"/>
            <a:ext cx="7113000" cy="553200"/>
          </a:xfrm>
          <a:prstGeom prst="rect">
            <a:avLst/>
          </a:prstGeom>
          <a:solidFill>
            <a:srgbClr val="0099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5" name="Google Shape;75;p12"/>
          <p:cNvSpPr txBox="1"/>
          <p:nvPr>
            <p:ph idx="4" type="subTitle"/>
          </p:nvPr>
        </p:nvSpPr>
        <p:spPr>
          <a:xfrm>
            <a:off x="567900" y="3318831"/>
            <a:ext cx="7113000" cy="553200"/>
          </a:xfrm>
          <a:prstGeom prst="rect">
            <a:avLst/>
          </a:prstGeom>
          <a:solidFill>
            <a:srgbClr val="3366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6" name="Google Shape;76;p12"/>
          <p:cNvSpPr txBox="1"/>
          <p:nvPr>
            <p:ph idx="5" type="subTitle"/>
          </p:nvPr>
        </p:nvSpPr>
        <p:spPr>
          <a:xfrm>
            <a:off x="567900" y="4030501"/>
            <a:ext cx="7113000" cy="553200"/>
          </a:xfrm>
          <a:prstGeom prst="rect">
            <a:avLst/>
          </a:prstGeom>
          <a:solidFill>
            <a:srgbClr val="9900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400"/>
              </a:spcBef>
              <a:spcAft>
                <a:spcPts val="0"/>
              </a:spcAft>
              <a:buSzPts val="1800"/>
              <a:buNone/>
              <a:defRPr sz="1800"/>
            </a:lvl1pPr>
          </a:lstStyle>
          <a:p/>
        </p:txBody>
      </p:sp>
      <p:pic>
        <p:nvPicPr>
          <p:cNvPr id="79" name="Google Shape;79;p13"/>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80" name="Google Shape;80;p1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Intro slide">
  <p:cSld name="TITLE_2">
    <p:spTree>
      <p:nvGrpSpPr>
        <p:cNvPr id="16" name="Shape 16"/>
        <p:cNvGrpSpPr/>
        <p:nvPr/>
      </p:nvGrpSpPr>
      <p:grpSpPr>
        <a:xfrm>
          <a:off x="0" y="0"/>
          <a:ext cx="0" cy="0"/>
          <a:chOff x="0" y="0"/>
          <a:chExt cx="0" cy="0"/>
        </a:xfrm>
      </p:grpSpPr>
      <p:sp>
        <p:nvSpPr>
          <p:cNvPr id="17" name="Google Shape;17;p3"/>
          <p:cNvSpPr txBox="1"/>
          <p:nvPr>
            <p:ph idx="1" type="subTitle"/>
          </p:nvPr>
        </p:nvSpPr>
        <p:spPr>
          <a:xfrm>
            <a:off x="415325" y="2815329"/>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cxnSp>
        <p:nvCxnSpPr>
          <p:cNvPr id="18" name="Google Shape;18;p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pic>
        <p:nvPicPr>
          <p:cNvPr id="19" name="Google Shape;19;p3"/>
          <p:cNvPicPr preferRelativeResize="0"/>
          <p:nvPr/>
        </p:nvPicPr>
        <p:blipFill rotWithShape="1">
          <a:blip r:embed="rId2">
            <a:alphaModFix/>
          </a:blip>
          <a:srcRect b="0" l="0" r="0" t="0"/>
          <a:stretch/>
        </p:blipFill>
        <p:spPr>
          <a:xfrm>
            <a:off x="415325" y="363275"/>
            <a:ext cx="3356400" cy="1554900"/>
          </a:xfrm>
          <a:prstGeom prst="rect">
            <a:avLst/>
          </a:prstGeom>
          <a:noFill/>
          <a:ln>
            <a:noFill/>
          </a:ln>
        </p:spPr>
      </p:pic>
      <p:sp>
        <p:nvSpPr>
          <p:cNvPr id="20" name="Google Shape;20;p3"/>
          <p:cNvSpPr txBox="1"/>
          <p:nvPr>
            <p:ph type="title"/>
          </p:nvPr>
        </p:nvSpPr>
        <p:spPr>
          <a:xfrm>
            <a:off x="415325" y="1955400"/>
            <a:ext cx="7582500" cy="8598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sp>
        <p:nvSpPr>
          <p:cNvPr id="21" name="Google Shape;21;p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red">
  <p:cSld name="TITLE_1">
    <p:spTree>
      <p:nvGrpSpPr>
        <p:cNvPr id="22" name="Shape 22"/>
        <p:cNvGrpSpPr/>
        <p:nvPr/>
      </p:nvGrpSpPr>
      <p:grpSpPr>
        <a:xfrm>
          <a:off x="0" y="0"/>
          <a:ext cx="0" cy="0"/>
          <a:chOff x="0" y="0"/>
          <a:chExt cx="0" cy="0"/>
        </a:xfrm>
      </p:grpSpPr>
      <p:sp>
        <p:nvSpPr>
          <p:cNvPr id="23" name="Google Shape;23;p4"/>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5" name="Google Shape;25;p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26" name="Google Shape;26;p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27" name="Google Shape;27;p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p:cSld name="TITLE_1_1">
    <p:spTree>
      <p:nvGrpSpPr>
        <p:cNvPr id="28" name="Shape 28"/>
        <p:cNvGrpSpPr/>
        <p:nvPr/>
      </p:nvGrpSpPr>
      <p:grpSpPr>
        <a:xfrm>
          <a:off x="0" y="0"/>
          <a:ext cx="0" cy="0"/>
          <a:chOff x="0" y="0"/>
          <a:chExt cx="0" cy="0"/>
        </a:xfrm>
      </p:grpSpPr>
      <p:sp>
        <p:nvSpPr>
          <p:cNvPr id="29" name="Google Shape;29;p5"/>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1" name="Google Shape;31;p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2" name="Google Shape;32;p5"/>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3" name="Google Shape;33;p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p:cSld name="TITLE_1_1_1">
    <p:spTree>
      <p:nvGrpSpPr>
        <p:cNvPr id="34" name="Shape 34"/>
        <p:cNvGrpSpPr/>
        <p:nvPr/>
      </p:nvGrpSpPr>
      <p:grpSpPr>
        <a:xfrm>
          <a:off x="0" y="0"/>
          <a:ext cx="0" cy="0"/>
          <a:chOff x="0" y="0"/>
          <a:chExt cx="0" cy="0"/>
        </a:xfrm>
      </p:grpSpPr>
      <p:sp>
        <p:nvSpPr>
          <p:cNvPr id="35" name="Google Shape;35;p6"/>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7" name="Google Shape;37;p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8" name="Google Shape;38;p6"/>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 name="Google Shape;39;p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blue">
  <p:cSld name="TITLE_1_1_1_1">
    <p:spTree>
      <p:nvGrpSpPr>
        <p:cNvPr id="40" name="Shape 40"/>
        <p:cNvGrpSpPr/>
        <p:nvPr/>
      </p:nvGrpSpPr>
      <p:grpSpPr>
        <a:xfrm>
          <a:off x="0" y="0"/>
          <a:ext cx="0" cy="0"/>
          <a:chOff x="0" y="0"/>
          <a:chExt cx="0" cy="0"/>
        </a:xfrm>
      </p:grpSpPr>
      <p:sp>
        <p:nvSpPr>
          <p:cNvPr id="41" name="Google Shape;41;p7"/>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3" name="Google Shape;43;p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44" name="Google Shape;44;p7"/>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 name="Google Shape;45;p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purple">
  <p:cSld name="TITLE_1_1_1_1_1">
    <p:spTree>
      <p:nvGrpSpPr>
        <p:cNvPr id="46" name="Shape 46"/>
        <p:cNvGrpSpPr/>
        <p:nvPr/>
      </p:nvGrpSpPr>
      <p:grpSpPr>
        <a:xfrm>
          <a:off x="0" y="0"/>
          <a:ext cx="0" cy="0"/>
          <a:chOff x="0" y="0"/>
          <a:chExt cx="0" cy="0"/>
        </a:xfrm>
      </p:grpSpPr>
      <p:sp>
        <p:nvSpPr>
          <p:cNvPr id="47" name="Google Shape;47;p8"/>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8"/>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9" name="Google Shape;49;p8"/>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0" name="Google Shape;50;p8"/>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1" name="Google Shape;51;p8"/>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Proxima Nova"/>
              <a:buChar char="●"/>
              <a:defRPr>
                <a:latin typeface="Proxima Nova"/>
                <a:ea typeface="Proxima Nova"/>
                <a:cs typeface="Proxima Nova"/>
                <a:sym typeface="Proxima Nova"/>
              </a:defRPr>
            </a:lvl1pPr>
            <a:lvl2pPr indent="-381000" lvl="1" marL="914400" rtl="0">
              <a:spcBef>
                <a:spcPts val="0"/>
              </a:spcBef>
              <a:spcAft>
                <a:spcPts val="0"/>
              </a:spcAft>
              <a:buSzPts val="2400"/>
              <a:buFont typeface="Proxima Nova"/>
              <a:buChar char="○"/>
              <a:defRPr>
                <a:latin typeface="Proxima Nova"/>
                <a:ea typeface="Proxima Nova"/>
                <a:cs typeface="Proxima Nova"/>
                <a:sym typeface="Proxima Nova"/>
              </a:defRPr>
            </a:lvl2pPr>
            <a:lvl3pPr indent="-342900" lvl="2" marL="1371600" rtl="0">
              <a:spcBef>
                <a:spcPts val="0"/>
              </a:spcBef>
              <a:spcAft>
                <a:spcPts val="0"/>
              </a:spcAft>
              <a:buSzPts val="1800"/>
              <a:buFont typeface="Proxima Nova"/>
              <a:buChar char="■"/>
              <a:defRPr>
                <a:latin typeface="Proxima Nova"/>
                <a:ea typeface="Proxima Nova"/>
                <a:cs typeface="Proxima Nova"/>
                <a:sym typeface="Proxima Nova"/>
              </a:defRPr>
            </a:lvl3pPr>
            <a:lvl4pPr indent="-342900" lvl="3" marL="1828800" rtl="0">
              <a:spcBef>
                <a:spcPts val="0"/>
              </a:spcBef>
              <a:spcAft>
                <a:spcPts val="0"/>
              </a:spcAft>
              <a:buSzPts val="1800"/>
              <a:buFont typeface="Proxima Nova"/>
              <a:buChar char="●"/>
              <a:defRPr>
                <a:latin typeface="Proxima Nova"/>
                <a:ea typeface="Proxima Nova"/>
                <a:cs typeface="Proxima Nova"/>
                <a:sym typeface="Proxima Nova"/>
              </a:defRPr>
            </a:lvl4pPr>
            <a:lvl5pPr indent="-342900" lvl="4" marL="2286000" rtl="0">
              <a:spcBef>
                <a:spcPts val="0"/>
              </a:spcBef>
              <a:spcAft>
                <a:spcPts val="0"/>
              </a:spcAft>
              <a:buSzPts val="1800"/>
              <a:buFont typeface="Proxima Nova"/>
              <a:buChar char="○"/>
              <a:defRPr>
                <a:latin typeface="Proxima Nova"/>
                <a:ea typeface="Proxima Nova"/>
                <a:cs typeface="Proxima Nova"/>
                <a:sym typeface="Proxima Nova"/>
              </a:defRPr>
            </a:lvl5pPr>
            <a:lvl6pPr indent="-330200" lvl="5" marL="2743200" rtl="0">
              <a:spcBef>
                <a:spcPts val="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0"/>
              </a:spcBef>
              <a:spcAft>
                <a:spcPts val="0"/>
              </a:spcAft>
              <a:buSzPts val="1600"/>
              <a:buFont typeface="Proxima Nova"/>
              <a:buChar char="●"/>
              <a:defRPr>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a:latin typeface="Proxima Nova"/>
                <a:ea typeface="Proxima Nova"/>
                <a:cs typeface="Proxima Nova"/>
                <a:sym typeface="Proxima Nova"/>
              </a:defRPr>
            </a:lvl9pPr>
          </a:lstStyle>
          <a:p/>
        </p:txBody>
      </p:sp>
      <p:pic>
        <p:nvPicPr>
          <p:cNvPr id="55" name="Google Shape;55;p9"/>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6" name="Google Shape;56;p9"/>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7" name="Google Shape;57;p9"/>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 name="Google Shape;60;p1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62" name="Google Shape;62;p10"/>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3" name="Google Shape;63;p10"/>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Proxima Nova"/>
              <a:buNone/>
              <a:defRPr b="1" sz="3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6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81000" lvl="1" marL="914400" rtl="0">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2pPr>
            <a:lvl3pPr indent="-342900" lvl="2" marL="13716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3pPr>
            <a:lvl4pPr indent="-342900" lvl="3" marL="18288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indent="-342900" lvl="4" marL="22860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5pPr>
            <a:lvl6pPr indent="-330200" lvl="5" marL="27432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cxnSp>
        <p:nvCxnSpPr>
          <p:cNvPr id="9" name="Google Shape;9;p1"/>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png"/><Relationship Id="rId5" Type="http://schemas.openxmlformats.org/officeDocument/2006/relationships/image" Target="../media/image33.png"/><Relationship Id="rId6"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en.wikipedia.org/wiki/Additive_mode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1" Type="http://schemas.openxmlformats.org/officeDocument/2006/relationships/hyperlink" Target="https://www.sfmta.com/getting-around/bike/bike-share#Overview" TargetMode="External"/><Relationship Id="rId10" Type="http://schemas.openxmlformats.org/officeDocument/2006/relationships/hyperlink" Target="https://sf.curbed.com/2016/9/19/12982284/sf-bike-friendly-city-cycling" TargetMode="External"/><Relationship Id="rId13" Type="http://schemas.openxmlformats.org/officeDocument/2006/relationships/hyperlink" Target="https://www.lyft.com/bikes/bay-wheels/pricing" TargetMode="External"/><Relationship Id="rId12" Type="http://schemas.openxmlformats.org/officeDocument/2006/relationships/hyperlink" Target="https://www.lyft.com/bikes/bay-wheels/meet-our-bikes" TargetMode="External"/><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hyperlink" Target="https://nacto.org/shared-micromobility-2018/" TargetMode="External"/><Relationship Id="rId9" Type="http://schemas.openxmlformats.org/officeDocument/2006/relationships/hyperlink" Target="https://medium.com/@skipscooters/skip-survey-insights-how-san-francisco-rides-9049ce34f28c" TargetMode="External"/><Relationship Id="rId15" Type="http://schemas.openxmlformats.org/officeDocument/2006/relationships/hyperlink" Target="https://www.cfodive.com/news/dockless-scooters-profitability-forecast-lime-bird/568041/#:~:text=3.49%20rides%20per%20scooter%20per,charged%20in%20Louisville%20last%20year" TargetMode="External"/><Relationship Id="rId14" Type="http://schemas.openxmlformats.org/officeDocument/2006/relationships/hyperlink" Target="https://citymonitor.ai/transport/the-decisions-cities-made-about-coronavirus-had-a-big-impact-on-bike-share-ridership" TargetMode="External"/><Relationship Id="rId17" Type="http://schemas.openxmlformats.org/officeDocument/2006/relationships/hyperlink" Target="https://en.wikipedia.org/wiki/San_Francisco_Municipal_Transportation_Agency" TargetMode="External"/><Relationship Id="rId16" Type="http://schemas.openxmlformats.org/officeDocument/2006/relationships/hyperlink" Target="https://www.theverge.com/2020/5/13/21257307/electric-scooter-bikeshare-covid-19-bird-lime-uber-subsidies" TargetMode="External"/><Relationship Id="rId5" Type="http://schemas.openxmlformats.org/officeDocument/2006/relationships/hyperlink" Target="https://sf.streetsblog.org/2019/04/17/scooter-trips-surpass-bike-share-for-the-first-time/" TargetMode="External"/><Relationship Id="rId6" Type="http://schemas.openxmlformats.org/officeDocument/2006/relationships/hyperlink" Target="https://www.gminsights.com/industry-analysis/bike-sharing-market" TargetMode="External"/><Relationship Id="rId7" Type="http://schemas.openxmlformats.org/officeDocument/2006/relationships/hyperlink" Target="https://www.sfexaminer.com/news/lyft-corners-temporary-bikeshare-monopoly-in-san-francisco/" TargetMode="External"/><Relationship Id="rId8" Type="http://schemas.openxmlformats.org/officeDocument/2006/relationships/hyperlink" Target="https://usa.streetsblog.org/2020/08/31/micromobility-trips-explode-60-percent-in-one-year-but-bikeshares-la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66FF"/>
        </a:solidFill>
      </p:bgPr>
    </p:bg>
    <p:spTree>
      <p:nvGrpSpPr>
        <p:cNvPr id="86" name="Shape 86"/>
        <p:cNvGrpSpPr/>
        <p:nvPr/>
      </p:nvGrpSpPr>
      <p:grpSpPr>
        <a:xfrm>
          <a:off x="0" y="0"/>
          <a:ext cx="0" cy="0"/>
          <a:chOff x="0" y="0"/>
          <a:chExt cx="0" cy="0"/>
        </a:xfrm>
      </p:grpSpPr>
      <p:sp>
        <p:nvSpPr>
          <p:cNvPr id="87" name="Google Shape;87;p15"/>
          <p:cNvSpPr txBox="1"/>
          <p:nvPr/>
        </p:nvSpPr>
        <p:spPr>
          <a:xfrm>
            <a:off x="697950" y="4406525"/>
            <a:ext cx="3702000" cy="6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27775"/>
              </a:solidFill>
              <a:latin typeface="Montserrat"/>
              <a:ea typeface="Montserrat"/>
              <a:cs typeface="Montserrat"/>
              <a:sym typeface="Montserrat"/>
            </a:endParaRPr>
          </a:p>
        </p:txBody>
      </p:sp>
      <p:sp>
        <p:nvSpPr>
          <p:cNvPr id="88" name="Google Shape;88;p15"/>
          <p:cNvSpPr/>
          <p:nvPr/>
        </p:nvSpPr>
        <p:spPr>
          <a:xfrm>
            <a:off x="-150" y="4198350"/>
            <a:ext cx="9144000" cy="945000"/>
          </a:xfrm>
          <a:prstGeom prst="rect">
            <a:avLst/>
          </a:prstGeom>
          <a:solidFill>
            <a:srgbClr val="3366FF"/>
          </a:solidFill>
          <a:ln cap="flat" cmpd="sng" w="952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5"/>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90" name="Google Shape;90;p15"/>
          <p:cNvPicPr preferRelativeResize="0"/>
          <p:nvPr/>
        </p:nvPicPr>
        <p:blipFill>
          <a:blip r:embed="rId4">
            <a:alphaModFix/>
          </a:blip>
          <a:stretch>
            <a:fillRect/>
          </a:stretch>
        </p:blipFill>
        <p:spPr>
          <a:xfrm>
            <a:off x="2826675" y="449700"/>
            <a:ext cx="5493750" cy="4244099"/>
          </a:xfrm>
          <a:prstGeom prst="rect">
            <a:avLst/>
          </a:prstGeom>
          <a:noFill/>
          <a:ln>
            <a:noFill/>
          </a:ln>
          <a:effectLst>
            <a:outerShdw blurRad="57150" rotWithShape="0" algn="bl" dir="5400000" dist="19050">
              <a:srgbClr val="000000">
                <a:alpha val="50000"/>
              </a:srgbClr>
            </a:outerShdw>
          </a:effectLst>
        </p:spPr>
      </p:pic>
      <p:sp>
        <p:nvSpPr>
          <p:cNvPr id="91" name="Google Shape;91;p15"/>
          <p:cNvSpPr/>
          <p:nvPr/>
        </p:nvSpPr>
        <p:spPr>
          <a:xfrm rot="5400000">
            <a:off x="2837725" y="442975"/>
            <a:ext cx="4218600" cy="4237800"/>
          </a:xfrm>
          <a:prstGeom prst="rtTriangle">
            <a:avLst/>
          </a:prstGeom>
          <a:solidFill>
            <a:srgbClr val="3366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697950" y="538350"/>
            <a:ext cx="4073400" cy="23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2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4500">
                <a:solidFill>
                  <a:srgbClr val="FFFFFF"/>
                </a:solidFill>
                <a:latin typeface="Montserrat"/>
                <a:ea typeface="Montserrat"/>
                <a:cs typeface="Montserrat"/>
                <a:sym typeface="Montserrat"/>
              </a:rPr>
              <a:t>Bikeshare</a:t>
            </a:r>
            <a:r>
              <a:rPr b="1" lang="en" sz="4500">
                <a:solidFill>
                  <a:srgbClr val="FFFFFF"/>
                </a:solidFill>
                <a:latin typeface="Montserrat"/>
                <a:ea typeface="Montserrat"/>
                <a:cs typeface="Montserrat"/>
                <a:sym typeface="Montserrat"/>
              </a:rPr>
              <a:t> </a:t>
            </a:r>
            <a:r>
              <a:rPr b="1" lang="en" sz="4500">
                <a:solidFill>
                  <a:srgbClr val="FFFFFF"/>
                </a:solidFill>
                <a:latin typeface="Montserrat"/>
                <a:ea typeface="Montserrat"/>
                <a:cs typeface="Montserrat"/>
                <a:sym typeface="Montserrat"/>
              </a:rPr>
              <a:t>SF</a:t>
            </a:r>
            <a:endParaRPr b="1" sz="28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23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FFFFFF"/>
                </a:solidFill>
                <a:latin typeface="Montserrat"/>
                <a:ea typeface="Montserrat"/>
                <a:cs typeface="Montserrat"/>
                <a:sym typeface="Montserrat"/>
              </a:rPr>
              <a:t>the rise of shared transportation and recommendations around expansion</a:t>
            </a:r>
            <a:endParaRPr b="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6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FFFFFF"/>
              </a:solidFill>
              <a:latin typeface="Montserrat"/>
              <a:ea typeface="Montserrat"/>
              <a:cs typeface="Montserrat"/>
              <a:sym typeface="Montserrat"/>
            </a:endParaRPr>
          </a:p>
        </p:txBody>
      </p:sp>
      <p:sp>
        <p:nvSpPr>
          <p:cNvPr id="93" name="Google Shape;93;p15"/>
          <p:cNvSpPr txBox="1"/>
          <p:nvPr/>
        </p:nvSpPr>
        <p:spPr>
          <a:xfrm>
            <a:off x="697950" y="3826950"/>
            <a:ext cx="2130300" cy="7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800">
                <a:latin typeface="Montserrat"/>
                <a:ea typeface="Montserrat"/>
                <a:cs typeface="Montserrat"/>
                <a:sym typeface="Montserrat"/>
              </a:rPr>
              <a:t>By: Kathy Wannaviroj, Hector Perez, Ricardo Rendon, Ksenia Chan, and Jarelly Martin</a:t>
            </a:r>
            <a:endParaRPr b="1" sz="11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nvSpPr>
        <p:spPr>
          <a:xfrm>
            <a:off x="4643876" y="2815063"/>
            <a:ext cx="3727500" cy="12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Equity </a:t>
            </a:r>
            <a:endParaRPr b="1" sz="1800">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20% of bike stations are located in low-income neighborhoods and the </a:t>
            </a:r>
            <a:r>
              <a:rPr b="1" lang="en" sz="1500">
                <a:solidFill>
                  <a:srgbClr val="3366FF"/>
                </a:solidFill>
                <a:latin typeface="Montserrat"/>
                <a:ea typeface="Montserrat"/>
                <a:cs typeface="Montserrat"/>
                <a:sym typeface="Montserrat"/>
              </a:rPr>
              <a:t>Bike Share for All</a:t>
            </a:r>
            <a:r>
              <a:rPr lang="en" sz="1500">
                <a:solidFill>
                  <a:srgbClr val="3366FF"/>
                </a:solidFill>
                <a:latin typeface="Montserrat"/>
                <a:ea typeface="Montserrat"/>
                <a:cs typeface="Montserrat"/>
                <a:sym typeface="Montserrat"/>
              </a:rPr>
              <a:t> </a:t>
            </a:r>
            <a:r>
              <a:rPr lang="en" sz="1500">
                <a:latin typeface="Montserrat"/>
                <a:ea typeface="Montserrat"/>
                <a:cs typeface="Montserrat"/>
                <a:sym typeface="Montserrat"/>
              </a:rPr>
              <a:t>program provides affordable membership prices for those that qualify.</a:t>
            </a:r>
            <a:endParaRPr sz="1500">
              <a:solidFill>
                <a:srgbClr val="011D5E"/>
              </a:solidFill>
              <a:latin typeface="Montserrat"/>
              <a:ea typeface="Montserrat"/>
              <a:cs typeface="Montserrat"/>
              <a:sym typeface="Montserrat"/>
            </a:endParaRPr>
          </a:p>
        </p:txBody>
      </p:sp>
      <p:sp>
        <p:nvSpPr>
          <p:cNvPr id="193" name="Google Shape;193;p24"/>
          <p:cNvSpPr txBox="1"/>
          <p:nvPr/>
        </p:nvSpPr>
        <p:spPr>
          <a:xfrm>
            <a:off x="4684172" y="851538"/>
            <a:ext cx="3646800" cy="16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Lyft</a:t>
            </a:r>
            <a:r>
              <a:rPr b="1" lang="en" sz="1800">
                <a:solidFill>
                  <a:schemeClr val="dk1"/>
                </a:solidFill>
                <a:latin typeface="Montserrat"/>
                <a:ea typeface="Montserrat"/>
                <a:cs typeface="Montserrat"/>
                <a:sym typeface="Montserrat"/>
              </a:rPr>
              <a:t>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Bay Wheels is available on the </a:t>
            </a:r>
            <a:r>
              <a:rPr b="1" lang="en" sz="1500">
                <a:solidFill>
                  <a:srgbClr val="FF00AB"/>
                </a:solidFill>
                <a:latin typeface="Montserrat"/>
                <a:ea typeface="Montserrat"/>
                <a:cs typeface="Montserrat"/>
                <a:sym typeface="Montserrat"/>
              </a:rPr>
              <a:t>Lyft app </a:t>
            </a:r>
            <a:r>
              <a:rPr lang="en" sz="1500">
                <a:solidFill>
                  <a:schemeClr val="dk1"/>
                </a:solidFill>
                <a:latin typeface="Montserrat"/>
                <a:ea typeface="Montserrat"/>
                <a:cs typeface="Montserrat"/>
                <a:sym typeface="Montserrat"/>
              </a:rPr>
              <a:t>for single trip usage or for those apart of the membership program. </a:t>
            </a:r>
            <a:endParaRPr sz="1500">
              <a:latin typeface="Montserrat"/>
              <a:ea typeface="Montserrat"/>
              <a:cs typeface="Montserrat"/>
              <a:sym typeface="Montserrat"/>
            </a:endParaRPr>
          </a:p>
        </p:txBody>
      </p:sp>
      <p:sp>
        <p:nvSpPr>
          <p:cNvPr id="194" name="Google Shape;194;p24"/>
          <p:cNvSpPr txBox="1"/>
          <p:nvPr/>
        </p:nvSpPr>
        <p:spPr>
          <a:xfrm>
            <a:off x="772613" y="851538"/>
            <a:ext cx="3646800" cy="19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San Francisco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Bike-sharing program started in 2013 through the San Francisco Municipal Transportation Agency (SFMTA). Also serves the East Bay and San Jose. </a:t>
            </a:r>
            <a:endParaRPr sz="1500">
              <a:solidFill>
                <a:srgbClr val="011D5E"/>
              </a:solidFill>
              <a:latin typeface="Montserrat"/>
              <a:ea typeface="Montserrat"/>
              <a:cs typeface="Montserrat"/>
              <a:sym typeface="Montserrat"/>
            </a:endParaRPr>
          </a:p>
        </p:txBody>
      </p:sp>
      <p:sp>
        <p:nvSpPr>
          <p:cNvPr id="195" name="Google Shape;195;p24"/>
          <p:cNvSpPr txBox="1"/>
          <p:nvPr/>
        </p:nvSpPr>
        <p:spPr>
          <a:xfrm>
            <a:off x="772613" y="2815063"/>
            <a:ext cx="3160500" cy="1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Bikes</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Bay Wheels provides both electric and non-electric bikes that are either in docks or stationless. </a:t>
            </a:r>
            <a:endParaRPr sz="1500">
              <a:solidFill>
                <a:srgbClr val="011D5E"/>
              </a:solidFill>
              <a:latin typeface="Montserrat"/>
              <a:ea typeface="Montserrat"/>
              <a:cs typeface="Montserrat"/>
              <a:sym typeface="Montserrat"/>
            </a:endParaRPr>
          </a:p>
        </p:txBody>
      </p:sp>
      <p:pic>
        <p:nvPicPr>
          <p:cNvPr id="196" name="Google Shape;196;p24"/>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197" name="Google Shape;197;p24"/>
          <p:cNvSpPr txBox="1"/>
          <p:nvPr/>
        </p:nvSpPr>
        <p:spPr>
          <a:xfrm>
            <a:off x="-150" y="4877875"/>
            <a:ext cx="11019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SFMTA</a:t>
            </a:r>
            <a:endParaRPr sz="800">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5"/>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204" name="Google Shape;204;p25"/>
          <p:cNvSpPr txBox="1"/>
          <p:nvPr/>
        </p:nvSpPr>
        <p:spPr>
          <a:xfrm>
            <a:off x="6285525" y="1774750"/>
            <a:ext cx="2587800" cy="16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There are a </a:t>
            </a:r>
            <a:r>
              <a:rPr lang="en" sz="1600" u="sng">
                <a:solidFill>
                  <a:schemeClr val="dk1"/>
                </a:solidFill>
                <a:latin typeface="Montserrat"/>
                <a:ea typeface="Montserrat"/>
                <a:cs typeface="Montserrat"/>
                <a:sym typeface="Montserrat"/>
              </a:rPr>
              <a:t>total</a:t>
            </a:r>
            <a:r>
              <a:rPr lang="en" sz="1600">
                <a:solidFill>
                  <a:schemeClr val="dk1"/>
                </a:solidFill>
                <a:latin typeface="Montserrat"/>
                <a:ea typeface="Montserrat"/>
                <a:cs typeface="Montserrat"/>
                <a:sym typeface="Montserrat"/>
              </a:rPr>
              <a:t> of 280 stations.</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p:txBody>
      </p:sp>
      <p:sp>
        <p:nvSpPr>
          <p:cNvPr id="205" name="Google Shape;205;p25"/>
          <p:cNvSpPr/>
          <p:nvPr/>
        </p:nvSpPr>
        <p:spPr>
          <a:xfrm>
            <a:off x="7040464" y="2603850"/>
            <a:ext cx="164700" cy="138600"/>
          </a:xfrm>
          <a:prstGeom prst="triangle">
            <a:avLst>
              <a:gd fmla="val 48216" name="adj"/>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06" name="Google Shape;206;p25"/>
          <p:cNvSpPr txBox="1"/>
          <p:nvPr/>
        </p:nvSpPr>
        <p:spPr>
          <a:xfrm>
            <a:off x="6285525" y="2485250"/>
            <a:ext cx="2587800" cy="9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Every</a:t>
            </a:r>
            <a:r>
              <a:rPr b="1" lang="en" sz="1600">
                <a:latin typeface="Montserrat"/>
                <a:ea typeface="Montserrat"/>
                <a:cs typeface="Montserrat"/>
                <a:sym typeface="Montserrat"/>
              </a:rPr>
              <a:t>      </a:t>
            </a:r>
            <a:r>
              <a:rPr lang="en" sz="1600">
                <a:latin typeface="Montserrat"/>
                <a:ea typeface="Montserrat"/>
                <a:cs typeface="Montserrat"/>
                <a:sym typeface="Montserrat"/>
              </a:rPr>
              <a:t>represents a distinct</a:t>
            </a:r>
            <a:r>
              <a:rPr lang="en" sz="1600">
                <a:solidFill>
                  <a:srgbClr val="3366FF"/>
                </a:solidFill>
                <a:latin typeface="Montserrat"/>
                <a:ea typeface="Montserrat"/>
                <a:cs typeface="Montserrat"/>
                <a:sym typeface="Montserrat"/>
              </a:rPr>
              <a:t> </a:t>
            </a:r>
            <a:r>
              <a:rPr b="1" lang="en" sz="1600">
                <a:solidFill>
                  <a:srgbClr val="3366FF"/>
                </a:solidFill>
                <a:latin typeface="Montserrat"/>
                <a:ea typeface="Montserrat"/>
                <a:cs typeface="Montserrat"/>
                <a:sym typeface="Montserrat"/>
              </a:rPr>
              <a:t>Bay Wheels</a:t>
            </a:r>
            <a:r>
              <a:rPr lang="en" sz="1600">
                <a:solidFill>
                  <a:srgbClr val="3366FF"/>
                </a:solidFill>
                <a:latin typeface="Montserrat"/>
                <a:ea typeface="Montserrat"/>
                <a:cs typeface="Montserrat"/>
                <a:sym typeface="Montserrat"/>
              </a:rPr>
              <a:t> </a:t>
            </a:r>
            <a:r>
              <a:rPr lang="en" sz="1600">
                <a:latin typeface="Montserrat"/>
                <a:ea typeface="Montserrat"/>
                <a:cs typeface="Montserrat"/>
                <a:sym typeface="Montserrat"/>
              </a:rPr>
              <a:t>station in SF. </a:t>
            </a:r>
            <a:endParaRPr b="1" sz="1600">
              <a:solidFill>
                <a:srgbClr val="CC4125"/>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CC4125"/>
              </a:solidFill>
              <a:latin typeface="Montserrat"/>
              <a:ea typeface="Montserrat"/>
              <a:cs typeface="Montserrat"/>
              <a:sym typeface="Montserrat"/>
            </a:endParaRPr>
          </a:p>
        </p:txBody>
      </p:sp>
      <p:pic>
        <p:nvPicPr>
          <p:cNvPr id="207" name="Google Shape;207;p25"/>
          <p:cNvPicPr preferRelativeResize="0"/>
          <p:nvPr/>
        </p:nvPicPr>
        <p:blipFill rotWithShape="1">
          <a:blip r:embed="rId4">
            <a:alphaModFix/>
          </a:blip>
          <a:srcRect b="4780" l="4229" r="2408" t="0"/>
          <a:stretch/>
        </p:blipFill>
        <p:spPr>
          <a:xfrm>
            <a:off x="306600" y="213676"/>
            <a:ext cx="5691900" cy="4646050"/>
          </a:xfrm>
          <a:prstGeom prst="rect">
            <a:avLst/>
          </a:prstGeom>
          <a:noFill/>
          <a:ln>
            <a:noFill/>
          </a:ln>
          <a:effectLst>
            <a:outerShdw blurRad="57150" rotWithShape="0" algn="bl" dir="5400000" dist="19050">
              <a:srgbClr val="000000">
                <a:alpha val="50000"/>
              </a:srgbClr>
            </a:outerShdw>
          </a:effectLst>
        </p:spPr>
      </p:pic>
      <p:sp>
        <p:nvSpPr>
          <p:cNvPr id="208" name="Google Shape;208;p25"/>
          <p:cNvSpPr/>
          <p:nvPr/>
        </p:nvSpPr>
        <p:spPr>
          <a:xfrm>
            <a:off x="988550" y="4272675"/>
            <a:ext cx="51600" cy="82500"/>
          </a:xfrm>
          <a:prstGeom prst="rect">
            <a:avLst/>
          </a:prstGeom>
          <a:solidFill>
            <a:srgbClr val="71CEF2"/>
          </a:solidFill>
          <a:ln cap="flat" cmpd="sng" w="9525">
            <a:solidFill>
              <a:srgbClr val="71CE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26"/>
          <p:cNvSpPr txBox="1"/>
          <p:nvPr/>
        </p:nvSpPr>
        <p:spPr>
          <a:xfrm>
            <a:off x="882975" y="2026600"/>
            <a:ext cx="42906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Vehicle Types, Usage &amp; Pricing</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p:txBody>
      </p:sp>
      <p:sp>
        <p:nvSpPr>
          <p:cNvPr id="214" name="Google Shape;214;p26"/>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6"/>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457350" y="413725"/>
            <a:ext cx="7717800" cy="64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What are ebikes v. classic bikes?</a:t>
            </a:r>
            <a:endParaRPr sz="3000">
              <a:latin typeface="Montserrat"/>
              <a:ea typeface="Montserrat"/>
              <a:cs typeface="Montserrat"/>
              <a:sym typeface="Montserrat"/>
            </a:endParaRPr>
          </a:p>
        </p:txBody>
      </p:sp>
      <p:sp>
        <p:nvSpPr>
          <p:cNvPr id="221" name="Google Shape;221;p27"/>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7"/>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223" name="Google Shape;223;p27"/>
          <p:cNvSpPr txBox="1"/>
          <p:nvPr>
            <p:ph idx="1" type="body"/>
          </p:nvPr>
        </p:nvSpPr>
        <p:spPr>
          <a:xfrm>
            <a:off x="568149" y="3029650"/>
            <a:ext cx="3943500" cy="19449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sz="1900">
                <a:solidFill>
                  <a:srgbClr val="3366FF"/>
                </a:solidFill>
                <a:latin typeface="Montserrat"/>
                <a:ea typeface="Montserrat"/>
                <a:cs typeface="Montserrat"/>
                <a:sym typeface="Montserrat"/>
              </a:rPr>
              <a:t>Ebikes:</a:t>
            </a:r>
            <a:r>
              <a:rPr lang="en" sz="1900">
                <a:latin typeface="Montserrat"/>
                <a:ea typeface="Montserrat"/>
                <a:cs typeface="Montserrat"/>
                <a:sym typeface="Montserrat"/>
              </a:rPr>
              <a:t> electric-assist bicycles, pedal assist for the hills, dockless mode in which riders can lock the bike to any bike rack with a built in lock </a:t>
            </a:r>
            <a:endParaRPr sz="1900">
              <a:latin typeface="Montserrat"/>
              <a:ea typeface="Montserrat"/>
              <a:cs typeface="Montserrat"/>
              <a:sym typeface="Montserrat"/>
            </a:endParaRPr>
          </a:p>
          <a:p>
            <a:pPr indent="0" lvl="0" marL="457200" rtl="0" algn="l">
              <a:spcBef>
                <a:spcPts val="600"/>
              </a:spcBef>
              <a:spcAft>
                <a:spcPts val="0"/>
              </a:spcAft>
              <a:buNone/>
            </a:pPr>
            <a:r>
              <a:t/>
            </a:r>
            <a:endParaRPr/>
          </a:p>
        </p:txBody>
      </p:sp>
      <p:pic>
        <p:nvPicPr>
          <p:cNvPr id="224" name="Google Shape;224;p27"/>
          <p:cNvPicPr preferRelativeResize="0"/>
          <p:nvPr/>
        </p:nvPicPr>
        <p:blipFill>
          <a:blip r:embed="rId4">
            <a:alphaModFix/>
          </a:blip>
          <a:stretch>
            <a:fillRect/>
          </a:stretch>
        </p:blipFill>
        <p:spPr>
          <a:xfrm>
            <a:off x="909767" y="1196612"/>
            <a:ext cx="2929346" cy="1699799"/>
          </a:xfrm>
          <a:prstGeom prst="rect">
            <a:avLst/>
          </a:prstGeom>
          <a:noFill/>
          <a:ln>
            <a:noFill/>
          </a:ln>
        </p:spPr>
      </p:pic>
      <p:pic>
        <p:nvPicPr>
          <p:cNvPr id="225" name="Google Shape;225;p27"/>
          <p:cNvPicPr preferRelativeResize="0"/>
          <p:nvPr/>
        </p:nvPicPr>
        <p:blipFill rotWithShape="1">
          <a:blip r:embed="rId5">
            <a:alphaModFix/>
          </a:blip>
          <a:srcRect b="11572" l="0" r="0" t="13182"/>
          <a:stretch/>
        </p:blipFill>
        <p:spPr>
          <a:xfrm>
            <a:off x="4988538" y="1196612"/>
            <a:ext cx="3003800" cy="1699800"/>
          </a:xfrm>
          <a:prstGeom prst="rect">
            <a:avLst/>
          </a:prstGeom>
          <a:noFill/>
          <a:ln>
            <a:noFill/>
          </a:ln>
        </p:spPr>
      </p:pic>
      <p:sp>
        <p:nvSpPr>
          <p:cNvPr id="226" name="Google Shape;226;p27"/>
          <p:cNvSpPr txBox="1"/>
          <p:nvPr/>
        </p:nvSpPr>
        <p:spPr>
          <a:xfrm>
            <a:off x="4571993" y="3134375"/>
            <a:ext cx="4154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66FF"/>
                </a:solidFill>
                <a:latin typeface="Montserrat"/>
                <a:ea typeface="Montserrat"/>
                <a:cs typeface="Montserrat"/>
                <a:sym typeface="Montserrat"/>
              </a:rPr>
              <a:t>Classic Bikes</a:t>
            </a:r>
            <a:r>
              <a:rPr b="1" lang="en" sz="1900">
                <a:latin typeface="Montserrat"/>
                <a:ea typeface="Montserrat"/>
                <a:cs typeface="Montserrat"/>
                <a:sym typeface="Montserrat"/>
              </a:rPr>
              <a:t>:</a:t>
            </a:r>
            <a:r>
              <a:rPr lang="en" sz="1900">
                <a:latin typeface="Montserrat"/>
                <a:ea typeface="Montserrat"/>
                <a:cs typeface="Montserrat"/>
                <a:sym typeface="Montserrat"/>
              </a:rPr>
              <a:t> Classic pedal bike, non-electric, available only at docks</a:t>
            </a:r>
            <a:endParaRPr sz="1900">
              <a:latin typeface="Montserrat"/>
              <a:ea typeface="Montserrat"/>
              <a:cs typeface="Montserrat"/>
              <a:sym typeface="Montserrat"/>
            </a:endParaRPr>
          </a:p>
        </p:txBody>
      </p:sp>
      <p:sp>
        <p:nvSpPr>
          <p:cNvPr id="227" name="Google Shape;227;p27"/>
          <p:cNvSpPr txBox="1"/>
          <p:nvPr/>
        </p:nvSpPr>
        <p:spPr>
          <a:xfrm>
            <a:off x="0" y="4877825"/>
            <a:ext cx="16698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Lyft, Bay Wheels</a:t>
            </a:r>
            <a:endParaRPr sz="8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456225" y="478500"/>
            <a:ext cx="8012400" cy="56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How does usage differ by vehicle type? </a:t>
            </a:r>
            <a:endParaRPr sz="3000">
              <a:latin typeface="Montserrat"/>
              <a:ea typeface="Montserrat"/>
              <a:cs typeface="Montserrat"/>
              <a:sym typeface="Montserrat"/>
            </a:endParaRPr>
          </a:p>
        </p:txBody>
      </p:sp>
      <p:sp>
        <p:nvSpPr>
          <p:cNvPr id="233" name="Google Shape;233;p28"/>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8"/>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235" name="Google Shape;235;p28"/>
          <p:cNvSpPr txBox="1"/>
          <p:nvPr>
            <p:ph idx="1" type="body"/>
          </p:nvPr>
        </p:nvSpPr>
        <p:spPr>
          <a:xfrm>
            <a:off x="556150" y="1396025"/>
            <a:ext cx="4112700" cy="282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latin typeface="Montserrat"/>
                <a:ea typeface="Montserrat"/>
                <a:cs typeface="Montserrat"/>
                <a:sym typeface="Montserrat"/>
              </a:rPr>
              <a:t>Based on this graph it shows more riders</a:t>
            </a:r>
            <a:r>
              <a:rPr b="1" lang="en" sz="1900">
                <a:latin typeface="Montserrat"/>
                <a:ea typeface="Montserrat"/>
                <a:cs typeface="Montserrat"/>
                <a:sym typeface="Montserrat"/>
              </a:rPr>
              <a:t> </a:t>
            </a:r>
            <a:r>
              <a:rPr b="1" lang="en" sz="1900">
                <a:solidFill>
                  <a:srgbClr val="3366FF"/>
                </a:solidFill>
                <a:latin typeface="Montserrat"/>
                <a:ea typeface="Montserrat"/>
                <a:cs typeface="Montserrat"/>
                <a:sym typeface="Montserrat"/>
              </a:rPr>
              <a:t>prefer</a:t>
            </a:r>
            <a:r>
              <a:rPr lang="en" sz="1900">
                <a:latin typeface="Montserrat"/>
                <a:ea typeface="Montserrat"/>
                <a:cs typeface="Montserrat"/>
                <a:sym typeface="Montserrat"/>
              </a:rPr>
              <a:t> electric bikes over classic</a:t>
            </a:r>
            <a:endParaRPr sz="1900">
              <a:latin typeface="Montserrat"/>
              <a:ea typeface="Montserrat"/>
              <a:cs typeface="Montserrat"/>
              <a:sym typeface="Montserrat"/>
            </a:endParaRPr>
          </a:p>
          <a:p>
            <a:pPr indent="0" lvl="0" marL="0" rtl="0" algn="l">
              <a:spcBef>
                <a:spcPts val="600"/>
              </a:spcBef>
              <a:spcAft>
                <a:spcPts val="0"/>
              </a:spcAft>
              <a:buNone/>
            </a:pPr>
            <a:r>
              <a:t/>
            </a:r>
            <a:endParaRPr sz="400">
              <a:latin typeface="Montserrat"/>
              <a:ea typeface="Montserrat"/>
              <a:cs typeface="Montserrat"/>
              <a:sym typeface="Montserrat"/>
            </a:endParaRPr>
          </a:p>
          <a:p>
            <a:pPr indent="0" lvl="0" marL="0" rtl="0" algn="l">
              <a:spcBef>
                <a:spcPts val="600"/>
              </a:spcBef>
              <a:spcAft>
                <a:spcPts val="0"/>
              </a:spcAft>
              <a:buNone/>
            </a:pPr>
            <a:r>
              <a:rPr lang="en" sz="1900">
                <a:latin typeface="Montserrat"/>
                <a:ea typeface="Montserrat"/>
                <a:cs typeface="Montserrat"/>
                <a:sym typeface="Montserrat"/>
              </a:rPr>
              <a:t>The average d</a:t>
            </a:r>
            <a:r>
              <a:rPr lang="en" sz="1900">
                <a:latin typeface="Montserrat"/>
                <a:ea typeface="Montserrat"/>
                <a:cs typeface="Montserrat"/>
                <a:sym typeface="Montserrat"/>
              </a:rPr>
              <a:t>uration in seconds (lighter the color the shorter the trip v. the darker the color the longer the trip)</a:t>
            </a:r>
            <a:endParaRPr sz="1900">
              <a:latin typeface="Montserrat"/>
              <a:ea typeface="Montserrat"/>
              <a:cs typeface="Montserrat"/>
              <a:sym typeface="Montserrat"/>
            </a:endParaRPr>
          </a:p>
          <a:p>
            <a:pPr indent="0" lvl="0" marL="457200" rtl="0" algn="l">
              <a:spcBef>
                <a:spcPts val="600"/>
              </a:spcBef>
              <a:spcAft>
                <a:spcPts val="0"/>
              </a:spcAft>
              <a:buNone/>
            </a:pPr>
            <a:r>
              <a:t/>
            </a:r>
            <a:endParaRPr sz="2100"/>
          </a:p>
        </p:txBody>
      </p:sp>
      <p:pic>
        <p:nvPicPr>
          <p:cNvPr id="236" name="Google Shape;236;p28"/>
          <p:cNvPicPr preferRelativeResize="0"/>
          <p:nvPr/>
        </p:nvPicPr>
        <p:blipFill>
          <a:blip r:embed="rId4">
            <a:alphaModFix/>
          </a:blip>
          <a:stretch>
            <a:fillRect/>
          </a:stretch>
        </p:blipFill>
        <p:spPr>
          <a:xfrm>
            <a:off x="5079475" y="1040698"/>
            <a:ext cx="2909900" cy="4035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56225" y="460525"/>
            <a:ext cx="8012400" cy="5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Bike Trip Duration </a:t>
            </a:r>
            <a:endParaRPr sz="3000">
              <a:latin typeface="Montserrat"/>
              <a:ea typeface="Montserrat"/>
              <a:cs typeface="Montserrat"/>
              <a:sym typeface="Montserrat"/>
            </a:endParaRPr>
          </a:p>
        </p:txBody>
      </p:sp>
      <p:sp>
        <p:nvSpPr>
          <p:cNvPr id="242" name="Google Shape;242;p29"/>
          <p:cNvSpPr/>
          <p:nvPr/>
        </p:nvSpPr>
        <p:spPr>
          <a:xfrm>
            <a:off x="0" y="4652875"/>
            <a:ext cx="9220200" cy="49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244" name="Google Shape;244;p29"/>
          <p:cNvPicPr preferRelativeResize="0"/>
          <p:nvPr/>
        </p:nvPicPr>
        <p:blipFill rotWithShape="1">
          <a:blip r:embed="rId4">
            <a:alphaModFix/>
          </a:blip>
          <a:srcRect b="0" l="4201" r="16671" t="0"/>
          <a:stretch/>
        </p:blipFill>
        <p:spPr>
          <a:xfrm>
            <a:off x="606350" y="1152150"/>
            <a:ext cx="3774326" cy="3559904"/>
          </a:xfrm>
          <a:prstGeom prst="rect">
            <a:avLst/>
          </a:prstGeom>
          <a:noFill/>
          <a:ln>
            <a:noFill/>
          </a:ln>
        </p:spPr>
      </p:pic>
      <p:sp>
        <p:nvSpPr>
          <p:cNvPr id="245" name="Google Shape;245;p29"/>
          <p:cNvSpPr/>
          <p:nvPr/>
        </p:nvSpPr>
        <p:spPr>
          <a:xfrm>
            <a:off x="2749266" y="4555364"/>
            <a:ext cx="572100" cy="97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1920992" y="4324328"/>
            <a:ext cx="400200" cy="28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txBox="1"/>
          <p:nvPr/>
        </p:nvSpPr>
        <p:spPr>
          <a:xfrm>
            <a:off x="1972399" y="4294225"/>
            <a:ext cx="3489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alibri"/>
                <a:ea typeface="Calibri"/>
                <a:cs typeface="Calibri"/>
                <a:sym typeface="Calibri"/>
              </a:rPr>
              <a:t>100</a:t>
            </a:r>
            <a:endParaRPr sz="800">
              <a:solidFill>
                <a:srgbClr val="666666"/>
              </a:solidFill>
              <a:latin typeface="Calibri"/>
              <a:ea typeface="Calibri"/>
              <a:cs typeface="Calibri"/>
              <a:sym typeface="Calibri"/>
            </a:endParaRPr>
          </a:p>
        </p:txBody>
      </p:sp>
      <p:sp>
        <p:nvSpPr>
          <p:cNvPr id="248" name="Google Shape;248;p29"/>
          <p:cNvSpPr/>
          <p:nvPr/>
        </p:nvSpPr>
        <p:spPr>
          <a:xfrm>
            <a:off x="2665950" y="4368035"/>
            <a:ext cx="158400" cy="14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txBox="1"/>
          <p:nvPr/>
        </p:nvSpPr>
        <p:spPr>
          <a:xfrm>
            <a:off x="2577801" y="4305675"/>
            <a:ext cx="4002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alibri"/>
                <a:ea typeface="Calibri"/>
                <a:cs typeface="Calibri"/>
                <a:sym typeface="Calibri"/>
              </a:rPr>
              <a:t>1000</a:t>
            </a:r>
            <a:endParaRPr sz="800">
              <a:solidFill>
                <a:srgbClr val="666666"/>
              </a:solidFill>
              <a:latin typeface="Calibri"/>
              <a:ea typeface="Calibri"/>
              <a:cs typeface="Calibri"/>
              <a:sym typeface="Calibri"/>
            </a:endParaRPr>
          </a:p>
        </p:txBody>
      </p:sp>
      <p:sp>
        <p:nvSpPr>
          <p:cNvPr id="250" name="Google Shape;250;p29"/>
          <p:cNvSpPr/>
          <p:nvPr/>
        </p:nvSpPr>
        <p:spPr>
          <a:xfrm>
            <a:off x="3271382" y="4356950"/>
            <a:ext cx="158400" cy="16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nvSpPr>
        <p:spPr>
          <a:xfrm>
            <a:off x="3191700" y="4294225"/>
            <a:ext cx="473700" cy="1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alibri"/>
                <a:ea typeface="Calibri"/>
                <a:cs typeface="Calibri"/>
                <a:sym typeface="Calibri"/>
              </a:rPr>
              <a:t>10000</a:t>
            </a:r>
            <a:endParaRPr sz="800">
              <a:solidFill>
                <a:srgbClr val="666666"/>
              </a:solidFill>
              <a:latin typeface="Calibri"/>
              <a:ea typeface="Calibri"/>
              <a:cs typeface="Calibri"/>
              <a:sym typeface="Calibri"/>
            </a:endParaRPr>
          </a:p>
        </p:txBody>
      </p:sp>
      <p:sp>
        <p:nvSpPr>
          <p:cNvPr id="252" name="Google Shape;252;p29"/>
          <p:cNvSpPr/>
          <p:nvPr/>
        </p:nvSpPr>
        <p:spPr>
          <a:xfrm>
            <a:off x="3895400" y="4336900"/>
            <a:ext cx="158400" cy="14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nvSpPr>
        <p:spPr>
          <a:xfrm>
            <a:off x="2067532" y="4485163"/>
            <a:ext cx="852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Time (sec) </a:t>
            </a:r>
            <a:endParaRPr sz="1000">
              <a:latin typeface="Montserrat"/>
              <a:ea typeface="Montserrat"/>
              <a:cs typeface="Montserrat"/>
              <a:sym typeface="Montserrat"/>
            </a:endParaRPr>
          </a:p>
        </p:txBody>
      </p:sp>
      <p:sp>
        <p:nvSpPr>
          <p:cNvPr id="254" name="Google Shape;254;p29"/>
          <p:cNvSpPr txBox="1"/>
          <p:nvPr/>
        </p:nvSpPr>
        <p:spPr>
          <a:xfrm rot="-5400000">
            <a:off x="-323800" y="2427450"/>
            <a:ext cx="1571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Number of Bike Trips </a:t>
            </a:r>
            <a:endParaRPr sz="1000">
              <a:latin typeface="Montserrat"/>
              <a:ea typeface="Montserrat"/>
              <a:cs typeface="Montserrat"/>
              <a:sym typeface="Montserrat"/>
            </a:endParaRPr>
          </a:p>
        </p:txBody>
      </p:sp>
      <p:sp>
        <p:nvSpPr>
          <p:cNvPr id="255" name="Google Shape;255;p29"/>
          <p:cNvSpPr txBox="1"/>
          <p:nvPr/>
        </p:nvSpPr>
        <p:spPr>
          <a:xfrm>
            <a:off x="4847400" y="1228350"/>
            <a:ext cx="3774300" cy="27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Majority of bike trips are relatively </a:t>
            </a:r>
            <a:r>
              <a:rPr b="1" lang="en" sz="1900">
                <a:solidFill>
                  <a:srgbClr val="3366FF"/>
                </a:solidFill>
                <a:latin typeface="Montserrat"/>
                <a:ea typeface="Montserrat"/>
                <a:cs typeface="Montserrat"/>
                <a:sym typeface="Montserrat"/>
              </a:rPr>
              <a:t>short</a:t>
            </a:r>
            <a:r>
              <a:rPr lang="en" sz="1900">
                <a:latin typeface="Montserrat"/>
                <a:ea typeface="Montserrat"/>
                <a:cs typeface="Montserrat"/>
                <a:sym typeface="Montserrat"/>
              </a:rPr>
              <a:t> where they fall closer to 1,000 sec = ~16 min </a:t>
            </a:r>
            <a:endParaRPr sz="1900">
              <a:latin typeface="Montserrat"/>
              <a:ea typeface="Montserrat"/>
              <a:cs typeface="Montserrat"/>
              <a:sym typeface="Montserrat"/>
            </a:endParaRPr>
          </a:p>
          <a:p>
            <a:pPr indent="0" lvl="0" marL="0" rtl="0" algn="l">
              <a:spcBef>
                <a:spcPts val="0"/>
              </a:spcBef>
              <a:spcAft>
                <a:spcPts val="0"/>
              </a:spcAft>
              <a:buNone/>
            </a:pPr>
            <a:r>
              <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Users are taking shorter trips → using bike-sharing to get to/from work and accessing other public transportation</a:t>
            </a:r>
            <a:endParaRPr sz="1900">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6" name="Google Shape;256;p29"/>
          <p:cNvSpPr/>
          <p:nvPr/>
        </p:nvSpPr>
        <p:spPr>
          <a:xfrm>
            <a:off x="1436500" y="4325950"/>
            <a:ext cx="158400" cy="16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txBox="1"/>
          <p:nvPr/>
        </p:nvSpPr>
        <p:spPr>
          <a:xfrm>
            <a:off x="1344500" y="4291825"/>
            <a:ext cx="3714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alibri"/>
                <a:ea typeface="Calibri"/>
                <a:cs typeface="Calibri"/>
                <a:sym typeface="Calibri"/>
              </a:rPr>
              <a:t>10</a:t>
            </a:r>
            <a:endParaRPr>
              <a:solidFill>
                <a:srgbClr val="666666"/>
              </a:solidFill>
            </a:endParaRPr>
          </a:p>
        </p:txBody>
      </p:sp>
      <p:cxnSp>
        <p:nvCxnSpPr>
          <p:cNvPr id="258" name="Google Shape;258;p29"/>
          <p:cNvCxnSpPr/>
          <p:nvPr/>
        </p:nvCxnSpPr>
        <p:spPr>
          <a:xfrm>
            <a:off x="1898200" y="3897125"/>
            <a:ext cx="99900" cy="247500"/>
          </a:xfrm>
          <a:prstGeom prst="straightConnector1">
            <a:avLst/>
          </a:prstGeom>
          <a:noFill/>
          <a:ln cap="flat" cmpd="sng" w="9525">
            <a:solidFill>
              <a:srgbClr val="FF0000"/>
            </a:solidFill>
            <a:prstDash val="solid"/>
            <a:round/>
            <a:headEnd len="med" w="med" type="none"/>
            <a:tailEnd len="med" w="med" type="triangle"/>
          </a:ln>
        </p:spPr>
      </p:cxnSp>
      <p:sp>
        <p:nvSpPr>
          <p:cNvPr id="259" name="Google Shape;259;p29"/>
          <p:cNvSpPr txBox="1"/>
          <p:nvPr/>
        </p:nvSpPr>
        <p:spPr>
          <a:xfrm>
            <a:off x="1465075" y="3499025"/>
            <a:ext cx="791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Montserrat"/>
                <a:ea typeface="Montserrat"/>
                <a:cs typeface="Montserrat"/>
                <a:sym typeface="Montserrat"/>
              </a:rPr>
              <a:t>Not many trips here </a:t>
            </a:r>
            <a:endParaRPr sz="800">
              <a:solidFill>
                <a:srgbClr val="FF0000"/>
              </a:solidFill>
              <a:latin typeface="Montserrat"/>
              <a:ea typeface="Montserrat"/>
              <a:cs typeface="Montserrat"/>
              <a:sym typeface="Montserrat"/>
            </a:endParaRPr>
          </a:p>
        </p:txBody>
      </p:sp>
      <p:cxnSp>
        <p:nvCxnSpPr>
          <p:cNvPr id="260" name="Google Shape;260;p29"/>
          <p:cNvCxnSpPr/>
          <p:nvPr/>
        </p:nvCxnSpPr>
        <p:spPr>
          <a:xfrm flipH="1">
            <a:off x="3298075" y="3889925"/>
            <a:ext cx="105000" cy="261900"/>
          </a:xfrm>
          <a:prstGeom prst="straightConnector1">
            <a:avLst/>
          </a:prstGeom>
          <a:noFill/>
          <a:ln cap="flat" cmpd="sng" w="9525">
            <a:solidFill>
              <a:srgbClr val="FF0000"/>
            </a:solidFill>
            <a:prstDash val="solid"/>
            <a:round/>
            <a:headEnd len="med" w="med" type="none"/>
            <a:tailEnd len="med" w="med" type="triangle"/>
          </a:ln>
        </p:spPr>
      </p:cxnSp>
      <p:sp>
        <p:nvSpPr>
          <p:cNvPr id="261" name="Google Shape;261;p29"/>
          <p:cNvSpPr txBox="1"/>
          <p:nvPr/>
        </p:nvSpPr>
        <p:spPr>
          <a:xfrm>
            <a:off x="3332775" y="3615600"/>
            <a:ext cx="642900" cy="1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Montserrat"/>
                <a:ea typeface="Montserrat"/>
                <a:cs typeface="Montserrat"/>
                <a:sym typeface="Montserrat"/>
              </a:rPr>
              <a:t>Or here</a:t>
            </a:r>
            <a:endParaRPr sz="900">
              <a:solidFill>
                <a:srgbClr val="FF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Bike Share Price </a:t>
            </a:r>
            <a:endParaRPr sz="3000">
              <a:latin typeface="Montserrat"/>
              <a:ea typeface="Montserrat"/>
              <a:cs typeface="Montserrat"/>
              <a:sym typeface="Montserrat"/>
            </a:endParaRPr>
          </a:p>
        </p:txBody>
      </p:sp>
      <p:sp>
        <p:nvSpPr>
          <p:cNvPr id="267" name="Google Shape;267;p30"/>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0"/>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269" name="Google Shape;269;p30"/>
          <p:cNvPicPr preferRelativeResize="0"/>
          <p:nvPr/>
        </p:nvPicPr>
        <p:blipFill rotWithShape="1">
          <a:blip r:embed="rId4">
            <a:alphaModFix/>
          </a:blip>
          <a:srcRect b="7128" l="0" r="0" t="2871"/>
          <a:stretch/>
        </p:blipFill>
        <p:spPr>
          <a:xfrm>
            <a:off x="538150" y="1167238"/>
            <a:ext cx="2461200" cy="3565779"/>
          </a:xfrm>
          <a:prstGeom prst="rect">
            <a:avLst/>
          </a:prstGeom>
          <a:noFill/>
          <a:ln>
            <a:noFill/>
          </a:ln>
        </p:spPr>
      </p:pic>
      <p:sp>
        <p:nvSpPr>
          <p:cNvPr id="270" name="Google Shape;270;p30"/>
          <p:cNvSpPr txBox="1"/>
          <p:nvPr>
            <p:ph idx="1" type="body"/>
          </p:nvPr>
        </p:nvSpPr>
        <p:spPr>
          <a:xfrm>
            <a:off x="3362325" y="989248"/>
            <a:ext cx="5685600" cy="3295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t/>
            </a:r>
            <a:endParaRPr sz="1500">
              <a:solidFill>
                <a:srgbClr val="000000"/>
              </a:solidFill>
              <a:latin typeface="Montserrat"/>
              <a:ea typeface="Montserrat"/>
              <a:cs typeface="Montserrat"/>
              <a:sym typeface="Montserrat"/>
            </a:endParaRPr>
          </a:p>
          <a:p>
            <a:pPr indent="0" lvl="0" marL="0" rtl="0" algn="l">
              <a:spcBef>
                <a:spcPts val="500"/>
              </a:spcBef>
              <a:spcAft>
                <a:spcPts val="0"/>
              </a:spcAft>
              <a:buNone/>
            </a:pPr>
            <a:r>
              <a:t/>
            </a:r>
            <a:endParaRPr sz="800">
              <a:solidFill>
                <a:srgbClr val="000000"/>
              </a:solidFill>
              <a:latin typeface="Montserrat"/>
              <a:ea typeface="Montserrat"/>
              <a:cs typeface="Montserrat"/>
              <a:sym typeface="Montserrat"/>
            </a:endParaRPr>
          </a:p>
          <a:p>
            <a:pPr indent="0" lvl="0" marL="0" rtl="0" algn="l">
              <a:spcBef>
                <a:spcPts val="500"/>
              </a:spcBef>
              <a:spcAft>
                <a:spcPts val="0"/>
              </a:spcAft>
              <a:buClr>
                <a:schemeClr val="dk1"/>
              </a:buClr>
              <a:buSzPts val="1100"/>
              <a:buFont typeface="Arial"/>
              <a:buNone/>
            </a:pPr>
            <a:r>
              <a:rPr lang="en" sz="1500">
                <a:solidFill>
                  <a:srgbClr val="000000"/>
                </a:solidFill>
                <a:latin typeface="Montserrat"/>
                <a:ea typeface="Montserrat"/>
                <a:cs typeface="Montserrat"/>
                <a:sym typeface="Montserrat"/>
              </a:rPr>
              <a:t>A reduced pricing option,</a:t>
            </a:r>
            <a:r>
              <a:rPr b="1" lang="en" sz="1500">
                <a:solidFill>
                  <a:srgbClr val="3366FF"/>
                </a:solidFill>
                <a:latin typeface="Montserrat"/>
                <a:ea typeface="Montserrat"/>
                <a:cs typeface="Montserrat"/>
                <a:sym typeface="Montserrat"/>
              </a:rPr>
              <a:t> Bike Share for All</a:t>
            </a:r>
            <a:r>
              <a:rPr lang="en" sz="1500">
                <a:solidFill>
                  <a:srgbClr val="000000"/>
                </a:solidFill>
                <a:latin typeface="Montserrat"/>
                <a:ea typeface="Montserrat"/>
                <a:cs typeface="Montserrat"/>
                <a:sym typeface="Montserrat"/>
              </a:rPr>
              <a:t>, exists for users who qualify for government assistance programs. The reduced price is $5/year for the first year and $5/month in subsequent years. </a:t>
            </a:r>
            <a:endParaRPr sz="1500">
              <a:solidFill>
                <a:srgbClr val="000000"/>
              </a:solidFill>
              <a:latin typeface="Montserrat"/>
              <a:ea typeface="Montserrat"/>
              <a:cs typeface="Montserrat"/>
              <a:sym typeface="Montserrat"/>
            </a:endParaRPr>
          </a:p>
          <a:p>
            <a:pPr indent="0" lvl="0" marL="0" rtl="0" algn="l">
              <a:spcBef>
                <a:spcPts val="500"/>
              </a:spcBef>
              <a:spcAft>
                <a:spcPts val="0"/>
              </a:spcAft>
              <a:buClr>
                <a:schemeClr val="dk1"/>
              </a:buClr>
              <a:buSzPts val="1100"/>
              <a:buFont typeface="Arial"/>
              <a:buNone/>
            </a:pPr>
            <a:r>
              <a:t/>
            </a:r>
            <a:endParaRPr sz="1500">
              <a:solidFill>
                <a:srgbClr val="000000"/>
              </a:solidFill>
              <a:latin typeface="Montserrat"/>
              <a:ea typeface="Montserrat"/>
              <a:cs typeface="Montserrat"/>
              <a:sym typeface="Montserrat"/>
            </a:endParaRPr>
          </a:p>
          <a:p>
            <a:pPr indent="0" lvl="0" marL="0" rtl="0" algn="l">
              <a:spcBef>
                <a:spcPts val="500"/>
              </a:spcBef>
              <a:spcAft>
                <a:spcPts val="0"/>
              </a:spcAft>
              <a:buClr>
                <a:schemeClr val="dk1"/>
              </a:buClr>
              <a:buSzPts val="1100"/>
              <a:buFont typeface="Arial"/>
              <a:buNone/>
            </a:pPr>
            <a:r>
              <a:rPr lang="en" sz="1500">
                <a:solidFill>
                  <a:srgbClr val="000000"/>
                </a:solidFill>
                <a:latin typeface="Montserrat"/>
                <a:ea typeface="Montserrat"/>
                <a:cs typeface="Montserrat"/>
                <a:sym typeface="Montserrat"/>
              </a:rPr>
              <a:t>As of January 2018, around </a:t>
            </a:r>
            <a:r>
              <a:rPr b="1" lang="en" sz="1500">
                <a:solidFill>
                  <a:srgbClr val="000000"/>
                </a:solidFill>
                <a:latin typeface="Montserrat"/>
                <a:ea typeface="Montserrat"/>
                <a:cs typeface="Montserrat"/>
                <a:sym typeface="Montserrat"/>
              </a:rPr>
              <a:t>15% </a:t>
            </a:r>
            <a:r>
              <a:rPr lang="en" sz="1500">
                <a:solidFill>
                  <a:srgbClr val="000000"/>
                </a:solidFill>
                <a:latin typeface="Montserrat"/>
                <a:ea typeface="Montserrat"/>
                <a:cs typeface="Montserrat"/>
                <a:sym typeface="Montserrat"/>
              </a:rPr>
              <a:t>of members used the </a:t>
            </a:r>
            <a:r>
              <a:rPr b="1" lang="en" sz="1500">
                <a:solidFill>
                  <a:srgbClr val="3366FF"/>
                </a:solidFill>
                <a:latin typeface="Montserrat"/>
                <a:ea typeface="Montserrat"/>
                <a:cs typeface="Montserrat"/>
                <a:sym typeface="Montserrat"/>
              </a:rPr>
              <a:t>Bike Share for All</a:t>
            </a:r>
            <a:r>
              <a:rPr lang="en" sz="1500">
                <a:solidFill>
                  <a:srgbClr val="000000"/>
                </a:solidFill>
                <a:latin typeface="Montserrat"/>
                <a:ea typeface="Montserrat"/>
                <a:cs typeface="Montserrat"/>
                <a:sym typeface="Montserrat"/>
              </a:rPr>
              <a:t> option.</a:t>
            </a:r>
            <a:endParaRPr sz="1500">
              <a:solidFill>
                <a:srgbClr val="000000"/>
              </a:solidFill>
              <a:latin typeface="Montserrat"/>
              <a:ea typeface="Montserrat"/>
              <a:cs typeface="Montserrat"/>
              <a:sym typeface="Montserrat"/>
            </a:endParaRPr>
          </a:p>
          <a:p>
            <a:pPr indent="0" lvl="0" marL="0" rtl="0" algn="l">
              <a:spcBef>
                <a:spcPts val="600"/>
              </a:spcBef>
              <a:spcAft>
                <a:spcPts val="0"/>
              </a:spcAft>
              <a:buNone/>
            </a:pPr>
            <a:r>
              <a:t/>
            </a:r>
            <a:endParaRPr/>
          </a:p>
        </p:txBody>
      </p:sp>
      <p:sp>
        <p:nvSpPr>
          <p:cNvPr id="271" name="Google Shape;271;p30"/>
          <p:cNvSpPr txBox="1"/>
          <p:nvPr/>
        </p:nvSpPr>
        <p:spPr>
          <a:xfrm>
            <a:off x="0" y="4877875"/>
            <a:ext cx="1641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Lyft, Bay Wheels</a:t>
            </a:r>
            <a:endParaRPr sz="8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User Type &amp; Rental Method</a:t>
            </a:r>
            <a:endParaRPr sz="3000">
              <a:latin typeface="Montserrat"/>
              <a:ea typeface="Montserrat"/>
              <a:cs typeface="Montserrat"/>
              <a:sym typeface="Montserrat"/>
            </a:endParaRPr>
          </a:p>
        </p:txBody>
      </p:sp>
      <p:sp>
        <p:nvSpPr>
          <p:cNvPr id="277" name="Google Shape;277;p31"/>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1"/>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279" name="Google Shape;279;p31"/>
          <p:cNvSpPr txBox="1"/>
          <p:nvPr>
            <p:ph idx="1" type="body"/>
          </p:nvPr>
        </p:nvSpPr>
        <p:spPr>
          <a:xfrm>
            <a:off x="545275" y="1482500"/>
            <a:ext cx="4385700" cy="288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latin typeface="Montserrat"/>
                <a:ea typeface="Montserrat"/>
                <a:cs typeface="Montserrat"/>
                <a:sym typeface="Montserrat"/>
              </a:rPr>
              <a:t>This graph shows the amount of users on bike share and the rental method they used (Lyft app v. Clipper card) </a:t>
            </a:r>
            <a:endParaRPr sz="1900">
              <a:latin typeface="Montserrat"/>
              <a:ea typeface="Montserrat"/>
              <a:cs typeface="Montserrat"/>
              <a:sym typeface="Montserrat"/>
            </a:endParaRPr>
          </a:p>
          <a:p>
            <a:pPr indent="0" lvl="0" marL="0" rtl="0" algn="l">
              <a:spcBef>
                <a:spcPts val="600"/>
              </a:spcBef>
              <a:spcAft>
                <a:spcPts val="0"/>
              </a:spcAft>
              <a:buNone/>
            </a:pPr>
            <a:r>
              <a:t/>
            </a:r>
            <a:endParaRPr sz="1200">
              <a:latin typeface="Montserrat"/>
              <a:ea typeface="Montserrat"/>
              <a:cs typeface="Montserrat"/>
              <a:sym typeface="Montserrat"/>
            </a:endParaRPr>
          </a:p>
          <a:p>
            <a:pPr indent="0" lvl="0" marL="0" rtl="0" algn="l">
              <a:spcBef>
                <a:spcPts val="600"/>
              </a:spcBef>
              <a:spcAft>
                <a:spcPts val="0"/>
              </a:spcAft>
              <a:buNone/>
            </a:pPr>
            <a:r>
              <a:rPr lang="en" sz="1900">
                <a:latin typeface="Montserrat"/>
                <a:ea typeface="Montserrat"/>
                <a:cs typeface="Montserrat"/>
                <a:sym typeface="Montserrat"/>
              </a:rPr>
              <a:t>It also shows whether the user is a customer (one time user) or subscriber</a:t>
            </a:r>
            <a:r>
              <a:rPr lang="en" sz="2000">
                <a:latin typeface="Montserrat"/>
                <a:ea typeface="Montserrat"/>
                <a:cs typeface="Montserrat"/>
                <a:sym typeface="Montserrat"/>
              </a:rPr>
              <a:t> </a:t>
            </a:r>
            <a:endParaRPr sz="2000">
              <a:latin typeface="Montserrat"/>
              <a:ea typeface="Montserrat"/>
              <a:cs typeface="Montserrat"/>
              <a:sym typeface="Montserrat"/>
            </a:endParaRPr>
          </a:p>
        </p:txBody>
      </p:sp>
      <p:pic>
        <p:nvPicPr>
          <p:cNvPr id="280" name="Google Shape;280;p31"/>
          <p:cNvPicPr preferRelativeResize="0"/>
          <p:nvPr/>
        </p:nvPicPr>
        <p:blipFill>
          <a:blip r:embed="rId4">
            <a:alphaModFix/>
          </a:blip>
          <a:stretch>
            <a:fillRect/>
          </a:stretch>
        </p:blipFill>
        <p:spPr>
          <a:xfrm>
            <a:off x="5289700" y="1083425"/>
            <a:ext cx="3182201" cy="401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4" name="Shape 284"/>
        <p:cNvGrpSpPr/>
        <p:nvPr/>
      </p:nvGrpSpPr>
      <p:grpSpPr>
        <a:xfrm>
          <a:off x="0" y="0"/>
          <a:ext cx="0" cy="0"/>
          <a:chOff x="0" y="0"/>
          <a:chExt cx="0" cy="0"/>
        </a:xfrm>
      </p:grpSpPr>
      <p:sp>
        <p:nvSpPr>
          <p:cNvPr id="285" name="Google Shape;285;p32"/>
          <p:cNvSpPr txBox="1"/>
          <p:nvPr/>
        </p:nvSpPr>
        <p:spPr>
          <a:xfrm>
            <a:off x="882975" y="2026600"/>
            <a:ext cx="42906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Competing Markets</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p:txBody>
      </p:sp>
      <p:sp>
        <p:nvSpPr>
          <p:cNvPr id="286" name="Google Shape;286;p32"/>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nvSpPr>
        <p:spPr>
          <a:xfrm>
            <a:off x="606600" y="459525"/>
            <a:ext cx="7930800" cy="74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3000">
                <a:solidFill>
                  <a:schemeClr val="dk1"/>
                </a:solidFill>
                <a:latin typeface="Montserrat"/>
                <a:ea typeface="Montserrat"/>
                <a:cs typeface="Montserrat"/>
                <a:sym typeface="Montserrat"/>
              </a:rPr>
              <a:t>Bike Sharing Market in San Francisco</a:t>
            </a:r>
            <a:endParaRPr b="1" sz="3000">
              <a:latin typeface="Montserrat"/>
              <a:ea typeface="Montserrat"/>
              <a:cs typeface="Montserrat"/>
              <a:sym typeface="Montserrat"/>
            </a:endParaRPr>
          </a:p>
        </p:txBody>
      </p:sp>
      <p:sp>
        <p:nvSpPr>
          <p:cNvPr id="293" name="Google Shape;293;p33"/>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3"/>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295" name="Google Shape;295;p33"/>
          <p:cNvSpPr txBox="1"/>
          <p:nvPr/>
        </p:nvSpPr>
        <p:spPr>
          <a:xfrm>
            <a:off x="0" y="4877875"/>
            <a:ext cx="2952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Global Market Insights, SF Examiner </a:t>
            </a:r>
            <a:endParaRPr sz="800">
              <a:solidFill>
                <a:schemeClr val="dk2"/>
              </a:solidFill>
              <a:latin typeface="Montserrat"/>
              <a:ea typeface="Montserrat"/>
              <a:cs typeface="Montserrat"/>
              <a:sym typeface="Montserrat"/>
            </a:endParaRPr>
          </a:p>
        </p:txBody>
      </p:sp>
      <p:pic>
        <p:nvPicPr>
          <p:cNvPr id="296" name="Google Shape;296;p33"/>
          <p:cNvPicPr preferRelativeResize="0"/>
          <p:nvPr/>
        </p:nvPicPr>
        <p:blipFill>
          <a:blip r:embed="rId4">
            <a:alphaModFix/>
          </a:blip>
          <a:stretch>
            <a:fillRect/>
          </a:stretch>
        </p:blipFill>
        <p:spPr>
          <a:xfrm>
            <a:off x="1510270" y="2487566"/>
            <a:ext cx="662652" cy="490132"/>
          </a:xfrm>
          <a:prstGeom prst="rect">
            <a:avLst/>
          </a:prstGeom>
          <a:noFill/>
          <a:ln>
            <a:noFill/>
          </a:ln>
        </p:spPr>
      </p:pic>
      <p:pic>
        <p:nvPicPr>
          <p:cNvPr id="297" name="Google Shape;297;p33"/>
          <p:cNvPicPr preferRelativeResize="0"/>
          <p:nvPr/>
        </p:nvPicPr>
        <p:blipFill>
          <a:blip r:embed="rId5">
            <a:alphaModFix/>
          </a:blip>
          <a:stretch>
            <a:fillRect/>
          </a:stretch>
        </p:blipFill>
        <p:spPr>
          <a:xfrm>
            <a:off x="1376662" y="3018201"/>
            <a:ext cx="1249297" cy="414175"/>
          </a:xfrm>
          <a:prstGeom prst="rect">
            <a:avLst/>
          </a:prstGeom>
          <a:noFill/>
          <a:ln>
            <a:noFill/>
          </a:ln>
        </p:spPr>
      </p:pic>
      <p:pic>
        <p:nvPicPr>
          <p:cNvPr id="298" name="Google Shape;298;p33"/>
          <p:cNvPicPr preferRelativeResize="0"/>
          <p:nvPr/>
        </p:nvPicPr>
        <p:blipFill>
          <a:blip r:embed="rId6">
            <a:alphaModFix/>
          </a:blip>
          <a:stretch>
            <a:fillRect/>
          </a:stretch>
        </p:blipFill>
        <p:spPr>
          <a:xfrm>
            <a:off x="723596" y="2946436"/>
            <a:ext cx="581892" cy="557700"/>
          </a:xfrm>
          <a:prstGeom prst="rect">
            <a:avLst/>
          </a:prstGeom>
          <a:noFill/>
          <a:ln>
            <a:noFill/>
          </a:ln>
        </p:spPr>
      </p:pic>
      <p:pic>
        <p:nvPicPr>
          <p:cNvPr id="299" name="Google Shape;299;p33"/>
          <p:cNvPicPr preferRelativeResize="0"/>
          <p:nvPr/>
        </p:nvPicPr>
        <p:blipFill>
          <a:blip r:embed="rId7">
            <a:alphaModFix/>
          </a:blip>
          <a:stretch>
            <a:fillRect/>
          </a:stretch>
        </p:blipFill>
        <p:spPr>
          <a:xfrm>
            <a:off x="723600" y="2544676"/>
            <a:ext cx="662646" cy="232397"/>
          </a:xfrm>
          <a:prstGeom prst="rect">
            <a:avLst/>
          </a:prstGeom>
          <a:noFill/>
          <a:ln>
            <a:noFill/>
          </a:ln>
        </p:spPr>
      </p:pic>
      <p:sp>
        <p:nvSpPr>
          <p:cNvPr id="300" name="Google Shape;300;p33"/>
          <p:cNvSpPr txBox="1"/>
          <p:nvPr/>
        </p:nvSpPr>
        <p:spPr>
          <a:xfrm>
            <a:off x="585825" y="1612275"/>
            <a:ext cx="2040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66FF"/>
                </a:solidFill>
                <a:latin typeface="Montserrat"/>
                <a:ea typeface="Montserrat"/>
                <a:cs typeface="Montserrat"/>
                <a:sym typeface="Montserrat"/>
              </a:rPr>
              <a:t>Prominent Players</a:t>
            </a:r>
            <a:endParaRPr b="1" sz="1900">
              <a:solidFill>
                <a:srgbClr val="3366FF"/>
              </a:solidFill>
              <a:latin typeface="Montserrat"/>
              <a:ea typeface="Montserrat"/>
              <a:cs typeface="Montserrat"/>
              <a:sym typeface="Montserrat"/>
            </a:endParaRPr>
          </a:p>
        </p:txBody>
      </p:sp>
      <p:sp>
        <p:nvSpPr>
          <p:cNvPr id="301" name="Google Shape;301;p33"/>
          <p:cNvSpPr txBox="1"/>
          <p:nvPr/>
        </p:nvSpPr>
        <p:spPr>
          <a:xfrm>
            <a:off x="2917350" y="1593675"/>
            <a:ext cx="25311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66FF"/>
                </a:solidFill>
                <a:latin typeface="Montserrat"/>
                <a:ea typeface="Montserrat"/>
                <a:cs typeface="Montserrat"/>
                <a:sym typeface="Montserrat"/>
              </a:rPr>
              <a:t>Adopting Strategies </a:t>
            </a:r>
            <a:endParaRPr b="1" sz="1900">
              <a:solidFill>
                <a:srgbClr val="3366FF"/>
              </a:solidFill>
              <a:latin typeface="Montserrat"/>
              <a:ea typeface="Montserrat"/>
              <a:cs typeface="Montserrat"/>
              <a:sym typeface="Montserrat"/>
            </a:endParaRPr>
          </a:p>
        </p:txBody>
      </p:sp>
      <p:sp>
        <p:nvSpPr>
          <p:cNvPr id="302" name="Google Shape;302;p33"/>
          <p:cNvSpPr txBox="1"/>
          <p:nvPr/>
        </p:nvSpPr>
        <p:spPr>
          <a:xfrm>
            <a:off x="2917350" y="2295075"/>
            <a:ext cx="2729700" cy="22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600">
                <a:solidFill>
                  <a:schemeClr val="dk1"/>
                </a:solidFill>
                <a:latin typeface="Montserrat"/>
                <a:ea typeface="Montserrat"/>
                <a:cs typeface="Montserrat"/>
                <a:sym typeface="Montserrat"/>
              </a:rPr>
              <a:t>T</a:t>
            </a:r>
            <a:r>
              <a:rPr lang="en" sz="1600">
                <a:solidFill>
                  <a:schemeClr val="dk1"/>
                </a:solidFill>
                <a:latin typeface="Montserrat"/>
                <a:ea typeface="Montserrat"/>
                <a:cs typeface="Montserrat"/>
                <a:sym typeface="Montserrat"/>
              </a:rPr>
              <a:t>o combat competition companies are adopting strategies collaborations &amp; partnerships or merger &amp; acquisitions to expand their business operations.</a:t>
            </a:r>
            <a:endParaRPr sz="1600">
              <a:solidFill>
                <a:schemeClr val="dk1"/>
              </a:solidFill>
              <a:latin typeface="Montserrat"/>
              <a:ea typeface="Montserrat"/>
              <a:cs typeface="Montserrat"/>
              <a:sym typeface="Montserrat"/>
            </a:endParaRPr>
          </a:p>
        </p:txBody>
      </p:sp>
      <p:sp>
        <p:nvSpPr>
          <p:cNvPr id="303" name="Google Shape;303;p33"/>
          <p:cNvSpPr txBox="1"/>
          <p:nvPr/>
        </p:nvSpPr>
        <p:spPr>
          <a:xfrm>
            <a:off x="5758575" y="2298600"/>
            <a:ext cx="2952000" cy="20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500">
                <a:solidFill>
                  <a:schemeClr val="dk1"/>
                </a:solidFill>
                <a:latin typeface="Montserrat"/>
                <a:ea typeface="Montserrat"/>
                <a:cs typeface="Montserrat"/>
                <a:sym typeface="Montserrat"/>
              </a:rPr>
              <a:t>I</a:t>
            </a:r>
            <a:r>
              <a:rPr lang="en" sz="1600">
                <a:solidFill>
                  <a:schemeClr val="dk1"/>
                </a:solidFill>
                <a:latin typeface="Montserrat"/>
                <a:ea typeface="Montserrat"/>
                <a:cs typeface="Montserrat"/>
                <a:sym typeface="Montserrat"/>
              </a:rPr>
              <a:t>n July 2018, Lyft </a:t>
            </a:r>
            <a:r>
              <a:rPr lang="en" sz="1600">
                <a:solidFill>
                  <a:schemeClr val="dk1"/>
                </a:solidFill>
                <a:latin typeface="Montserrat"/>
                <a:ea typeface="Montserrat"/>
                <a:cs typeface="Montserrat"/>
                <a:sym typeface="Montserrat"/>
              </a:rPr>
              <a:t>acquired</a:t>
            </a:r>
            <a:r>
              <a:rPr lang="en" sz="1600">
                <a:solidFill>
                  <a:schemeClr val="dk1"/>
                </a:solidFill>
                <a:latin typeface="Montserrat"/>
                <a:ea typeface="Montserrat"/>
                <a:cs typeface="Montserrat"/>
                <a:sym typeface="Montserrat"/>
              </a:rPr>
              <a:t>, Motivate, a San Francisco based company.</a:t>
            </a:r>
            <a:endParaRPr sz="16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600">
              <a:solidFill>
                <a:schemeClr val="dk1"/>
              </a:solidFill>
              <a:latin typeface="Montserrat"/>
              <a:ea typeface="Montserrat"/>
              <a:cs typeface="Montserrat"/>
              <a:sym typeface="Montserrat"/>
            </a:endParaRPr>
          </a:p>
        </p:txBody>
      </p:sp>
      <p:sp>
        <p:nvSpPr>
          <p:cNvPr id="304" name="Google Shape;304;p33"/>
          <p:cNvSpPr txBox="1"/>
          <p:nvPr/>
        </p:nvSpPr>
        <p:spPr>
          <a:xfrm>
            <a:off x="5758575" y="1593675"/>
            <a:ext cx="25311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366FF"/>
                </a:solidFill>
                <a:latin typeface="Montserrat"/>
                <a:ea typeface="Montserrat"/>
                <a:cs typeface="Montserrat"/>
                <a:sym typeface="Montserrat"/>
              </a:rPr>
              <a:t>New</a:t>
            </a:r>
            <a:endParaRPr b="1" sz="1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1900">
                <a:solidFill>
                  <a:srgbClr val="3366FF"/>
                </a:solidFill>
                <a:latin typeface="Montserrat"/>
                <a:ea typeface="Montserrat"/>
                <a:cs typeface="Montserrat"/>
                <a:sym typeface="Montserrat"/>
              </a:rPr>
              <a:t>Acquisitions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nvSpPr>
        <p:spPr>
          <a:xfrm>
            <a:off x="841200" y="292625"/>
            <a:ext cx="208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Montserrat"/>
                <a:ea typeface="Montserrat"/>
                <a:cs typeface="Montserrat"/>
                <a:sym typeface="Montserrat"/>
              </a:rPr>
              <a:t>Agenda</a:t>
            </a:r>
            <a:endParaRPr b="1" sz="3000">
              <a:solidFill>
                <a:srgbClr val="000000"/>
              </a:solidFill>
              <a:latin typeface="Montserrat"/>
              <a:ea typeface="Montserrat"/>
              <a:cs typeface="Montserrat"/>
              <a:sym typeface="Montserrat"/>
            </a:endParaRPr>
          </a:p>
        </p:txBody>
      </p:sp>
      <p:sp>
        <p:nvSpPr>
          <p:cNvPr id="99" name="Google Shape;99;p16"/>
          <p:cNvSpPr/>
          <p:nvPr/>
        </p:nvSpPr>
        <p:spPr>
          <a:xfrm>
            <a:off x="-150" y="4659775"/>
            <a:ext cx="9144000" cy="483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101" name="Google Shape;101;p16"/>
          <p:cNvPicPr preferRelativeResize="0"/>
          <p:nvPr/>
        </p:nvPicPr>
        <p:blipFill>
          <a:blip r:embed="rId4">
            <a:alphaModFix/>
          </a:blip>
          <a:stretch>
            <a:fillRect/>
          </a:stretch>
        </p:blipFill>
        <p:spPr>
          <a:xfrm>
            <a:off x="2629250" y="381750"/>
            <a:ext cx="483601" cy="483579"/>
          </a:xfrm>
          <a:prstGeom prst="rect">
            <a:avLst/>
          </a:prstGeom>
          <a:noFill/>
          <a:ln>
            <a:noFill/>
          </a:ln>
        </p:spPr>
      </p:pic>
      <p:sp>
        <p:nvSpPr>
          <p:cNvPr id="102" name="Google Shape;102;p16"/>
          <p:cNvSpPr/>
          <p:nvPr/>
        </p:nvSpPr>
        <p:spPr>
          <a:xfrm>
            <a:off x="971800" y="1273875"/>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nvSpPr>
        <p:spPr>
          <a:xfrm>
            <a:off x="1024900" y="1262850"/>
            <a:ext cx="2595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1</a:t>
            </a:r>
            <a:endParaRPr b="1">
              <a:solidFill>
                <a:srgbClr val="3366FF"/>
              </a:solidFill>
              <a:latin typeface="Montserrat"/>
              <a:ea typeface="Montserrat"/>
              <a:cs typeface="Montserrat"/>
              <a:sym typeface="Montserrat"/>
            </a:endParaRPr>
          </a:p>
        </p:txBody>
      </p:sp>
      <p:sp>
        <p:nvSpPr>
          <p:cNvPr id="104" name="Google Shape;104;p16"/>
          <p:cNvSpPr txBox="1"/>
          <p:nvPr/>
        </p:nvSpPr>
        <p:spPr>
          <a:xfrm>
            <a:off x="1538050" y="1205400"/>
            <a:ext cx="5127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What is Bike-sharing?</a:t>
            </a:r>
            <a:endParaRPr sz="2000">
              <a:latin typeface="Montserrat"/>
              <a:ea typeface="Montserrat"/>
              <a:cs typeface="Montserrat"/>
              <a:sym typeface="Montserrat"/>
            </a:endParaRPr>
          </a:p>
        </p:txBody>
      </p:sp>
      <p:sp>
        <p:nvSpPr>
          <p:cNvPr id="105" name="Google Shape;105;p16"/>
          <p:cNvSpPr/>
          <p:nvPr/>
        </p:nvSpPr>
        <p:spPr>
          <a:xfrm>
            <a:off x="971800" y="1827525"/>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txBox="1"/>
          <p:nvPr/>
        </p:nvSpPr>
        <p:spPr>
          <a:xfrm>
            <a:off x="1007575" y="1792838"/>
            <a:ext cx="259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2</a:t>
            </a:r>
            <a:endParaRPr b="1">
              <a:solidFill>
                <a:srgbClr val="3366FF"/>
              </a:solidFill>
              <a:latin typeface="Montserrat"/>
              <a:ea typeface="Montserrat"/>
              <a:cs typeface="Montserrat"/>
              <a:sym typeface="Montserrat"/>
            </a:endParaRPr>
          </a:p>
        </p:txBody>
      </p:sp>
      <p:sp>
        <p:nvSpPr>
          <p:cNvPr id="107" name="Google Shape;107;p16"/>
          <p:cNvSpPr txBox="1"/>
          <p:nvPr/>
        </p:nvSpPr>
        <p:spPr>
          <a:xfrm>
            <a:off x="1538050" y="1759050"/>
            <a:ext cx="5127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Goal: Expansion in SF</a:t>
            </a:r>
            <a:endParaRPr sz="2000">
              <a:latin typeface="Montserrat"/>
              <a:ea typeface="Montserrat"/>
              <a:cs typeface="Montserrat"/>
              <a:sym typeface="Montserrat"/>
            </a:endParaRPr>
          </a:p>
        </p:txBody>
      </p:sp>
      <p:sp>
        <p:nvSpPr>
          <p:cNvPr id="108" name="Google Shape;108;p16"/>
          <p:cNvSpPr txBox="1"/>
          <p:nvPr/>
        </p:nvSpPr>
        <p:spPr>
          <a:xfrm>
            <a:off x="1538050" y="2313463"/>
            <a:ext cx="5127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Background about Bay Wheels </a:t>
            </a:r>
            <a:endParaRPr sz="2000">
              <a:latin typeface="Montserrat"/>
              <a:ea typeface="Montserrat"/>
              <a:cs typeface="Montserrat"/>
              <a:sym typeface="Montserrat"/>
            </a:endParaRPr>
          </a:p>
        </p:txBody>
      </p:sp>
      <p:sp>
        <p:nvSpPr>
          <p:cNvPr id="109" name="Google Shape;109;p16"/>
          <p:cNvSpPr txBox="1"/>
          <p:nvPr/>
        </p:nvSpPr>
        <p:spPr>
          <a:xfrm>
            <a:off x="1538050" y="2894000"/>
            <a:ext cx="5127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Rise of Bike Share + Analysis </a:t>
            </a:r>
            <a:endParaRPr sz="2000">
              <a:latin typeface="Montserrat"/>
              <a:ea typeface="Montserrat"/>
              <a:cs typeface="Montserrat"/>
              <a:sym typeface="Montserrat"/>
            </a:endParaRPr>
          </a:p>
        </p:txBody>
      </p:sp>
      <p:sp>
        <p:nvSpPr>
          <p:cNvPr id="110" name="Google Shape;110;p16"/>
          <p:cNvSpPr txBox="1"/>
          <p:nvPr/>
        </p:nvSpPr>
        <p:spPr>
          <a:xfrm>
            <a:off x="1538050" y="3450300"/>
            <a:ext cx="6627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Expansion Recommendations</a:t>
            </a:r>
            <a:endParaRPr sz="2000">
              <a:latin typeface="Montserrat"/>
              <a:ea typeface="Montserrat"/>
              <a:cs typeface="Montserrat"/>
              <a:sym typeface="Montserrat"/>
            </a:endParaRPr>
          </a:p>
        </p:txBody>
      </p:sp>
      <p:sp>
        <p:nvSpPr>
          <p:cNvPr id="111" name="Google Shape;111;p16"/>
          <p:cNvSpPr txBox="1"/>
          <p:nvPr/>
        </p:nvSpPr>
        <p:spPr>
          <a:xfrm>
            <a:off x="1538050" y="4055038"/>
            <a:ext cx="51270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Sources</a:t>
            </a:r>
            <a:endParaRPr sz="2000">
              <a:latin typeface="Montserrat"/>
              <a:ea typeface="Montserrat"/>
              <a:cs typeface="Montserrat"/>
              <a:sym typeface="Montserrat"/>
            </a:endParaRPr>
          </a:p>
        </p:txBody>
      </p:sp>
      <p:sp>
        <p:nvSpPr>
          <p:cNvPr id="112" name="Google Shape;112;p16"/>
          <p:cNvSpPr/>
          <p:nvPr/>
        </p:nvSpPr>
        <p:spPr>
          <a:xfrm>
            <a:off x="971800" y="2389913"/>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nvSpPr>
        <p:spPr>
          <a:xfrm>
            <a:off x="1007575" y="2355225"/>
            <a:ext cx="259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3</a:t>
            </a:r>
            <a:endParaRPr b="1">
              <a:solidFill>
                <a:srgbClr val="3366FF"/>
              </a:solidFill>
              <a:latin typeface="Montserrat"/>
              <a:ea typeface="Montserrat"/>
              <a:cs typeface="Montserrat"/>
              <a:sym typeface="Montserrat"/>
            </a:endParaRPr>
          </a:p>
        </p:txBody>
      </p:sp>
      <p:sp>
        <p:nvSpPr>
          <p:cNvPr id="114" name="Google Shape;114;p16"/>
          <p:cNvSpPr/>
          <p:nvPr/>
        </p:nvSpPr>
        <p:spPr>
          <a:xfrm>
            <a:off x="971800" y="2978288"/>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1007575" y="2943600"/>
            <a:ext cx="259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4</a:t>
            </a:r>
            <a:endParaRPr b="1">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a:solidFill>
                <a:srgbClr val="0000FF"/>
              </a:solidFill>
              <a:latin typeface="Montserrat"/>
              <a:ea typeface="Montserrat"/>
              <a:cs typeface="Montserrat"/>
              <a:sym typeface="Montserrat"/>
            </a:endParaRPr>
          </a:p>
        </p:txBody>
      </p:sp>
      <p:sp>
        <p:nvSpPr>
          <p:cNvPr id="116" name="Google Shape;116;p16"/>
          <p:cNvSpPr/>
          <p:nvPr/>
        </p:nvSpPr>
        <p:spPr>
          <a:xfrm>
            <a:off x="971800" y="3544025"/>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nvSpPr>
        <p:spPr>
          <a:xfrm>
            <a:off x="1007575" y="3509338"/>
            <a:ext cx="259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5</a:t>
            </a:r>
            <a:endParaRPr b="1">
              <a:solidFill>
                <a:srgbClr val="3366FF"/>
              </a:solidFill>
              <a:latin typeface="Montserrat"/>
              <a:ea typeface="Montserrat"/>
              <a:cs typeface="Montserrat"/>
              <a:sym typeface="Montserrat"/>
            </a:endParaRPr>
          </a:p>
        </p:txBody>
      </p:sp>
      <p:sp>
        <p:nvSpPr>
          <p:cNvPr id="118" name="Google Shape;118;p16"/>
          <p:cNvSpPr/>
          <p:nvPr/>
        </p:nvSpPr>
        <p:spPr>
          <a:xfrm>
            <a:off x="971800" y="4119238"/>
            <a:ext cx="365700" cy="354000"/>
          </a:xfrm>
          <a:prstGeom prst="rect">
            <a:avLst/>
          </a:prstGeom>
          <a:noFill/>
          <a:ln cap="flat" cmpd="sng" w="28575">
            <a:solidFill>
              <a:srgbClr val="336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nvSpPr>
        <p:spPr>
          <a:xfrm>
            <a:off x="1007575" y="4084550"/>
            <a:ext cx="259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66FF"/>
                </a:solidFill>
                <a:latin typeface="Montserrat"/>
                <a:ea typeface="Montserrat"/>
                <a:cs typeface="Montserrat"/>
                <a:sym typeface="Montserrat"/>
              </a:rPr>
              <a:t>6</a:t>
            </a:r>
            <a:endParaRPr b="1">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a:solidFill>
                <a:srgbClr val="0000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Shared </a:t>
            </a:r>
            <a:r>
              <a:rPr lang="en"/>
              <a:t>Micro-Mobility</a:t>
            </a:r>
            <a:r>
              <a:rPr lang="en"/>
              <a:t> Growth</a:t>
            </a:r>
            <a:endParaRPr/>
          </a:p>
        </p:txBody>
      </p:sp>
      <p:pic>
        <p:nvPicPr>
          <p:cNvPr id="310" name="Google Shape;310;p34"/>
          <p:cNvPicPr preferRelativeResize="0"/>
          <p:nvPr/>
        </p:nvPicPr>
        <p:blipFill rotWithShape="1">
          <a:blip r:embed="rId3">
            <a:alphaModFix/>
          </a:blip>
          <a:srcRect b="4359" l="4716" r="6968" t="4432"/>
          <a:stretch/>
        </p:blipFill>
        <p:spPr>
          <a:xfrm>
            <a:off x="342075" y="1379950"/>
            <a:ext cx="4966326" cy="3079201"/>
          </a:xfrm>
          <a:prstGeom prst="rect">
            <a:avLst/>
          </a:prstGeom>
          <a:noFill/>
          <a:ln>
            <a:noFill/>
          </a:ln>
        </p:spPr>
      </p:pic>
      <p:sp>
        <p:nvSpPr>
          <p:cNvPr id="311" name="Google Shape;311;p34"/>
          <p:cNvSpPr txBox="1"/>
          <p:nvPr/>
        </p:nvSpPr>
        <p:spPr>
          <a:xfrm>
            <a:off x="5308400" y="1292200"/>
            <a:ext cx="3534000" cy="325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Montserrat"/>
                <a:ea typeface="Montserrat"/>
                <a:cs typeface="Montserrat"/>
                <a:sym typeface="Montserrat"/>
              </a:rPr>
              <a:t>In 2019, people took over 40 million trips on station- based bike share systems, pedal and e-bikes.</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500">
                <a:solidFill>
                  <a:schemeClr val="dk1"/>
                </a:solidFill>
                <a:latin typeface="Montserrat"/>
                <a:ea typeface="Montserrat"/>
                <a:cs typeface="Montserrat"/>
                <a:sym typeface="Montserrat"/>
              </a:rPr>
              <a:t>Between 2018 and 2019 bike share grew roughly 10%.</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500">
                <a:solidFill>
                  <a:schemeClr val="dk1"/>
                </a:solidFill>
                <a:latin typeface="Montserrat"/>
                <a:ea typeface="Montserrat"/>
                <a:cs typeface="Montserrat"/>
                <a:sym typeface="Montserrat"/>
              </a:rPr>
              <a:t>Scooter trips, more than doubled over the same period of time. </a:t>
            </a:r>
            <a:endParaRPr sz="15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1"/>
              </a:solidFill>
              <a:highlight>
                <a:srgbClr val="FFFFFF"/>
              </a:highlight>
              <a:latin typeface="Montserrat"/>
              <a:ea typeface="Montserrat"/>
              <a:cs typeface="Montserrat"/>
              <a:sym typeface="Montserrat"/>
            </a:endParaRPr>
          </a:p>
        </p:txBody>
      </p:sp>
      <p:sp>
        <p:nvSpPr>
          <p:cNvPr id="312" name="Google Shape;312;p34"/>
          <p:cNvSpPr/>
          <p:nvPr/>
        </p:nvSpPr>
        <p:spPr>
          <a:xfrm>
            <a:off x="-150" y="4581250"/>
            <a:ext cx="9144000" cy="55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4"/>
          <p:cNvPicPr preferRelativeResize="0"/>
          <p:nvPr/>
        </p:nvPicPr>
        <p:blipFill>
          <a:blip r:embed="rId4">
            <a:alphaModFix/>
          </a:blip>
          <a:stretch>
            <a:fillRect/>
          </a:stretch>
        </p:blipFill>
        <p:spPr>
          <a:xfrm>
            <a:off x="8564326" y="4877875"/>
            <a:ext cx="483600" cy="225500"/>
          </a:xfrm>
          <a:prstGeom prst="rect">
            <a:avLst/>
          </a:prstGeom>
          <a:noFill/>
          <a:ln>
            <a:noFill/>
          </a:ln>
        </p:spPr>
      </p:pic>
      <p:sp>
        <p:nvSpPr>
          <p:cNvPr id="314" name="Google Shape;314;p34"/>
          <p:cNvSpPr txBox="1"/>
          <p:nvPr/>
        </p:nvSpPr>
        <p:spPr>
          <a:xfrm>
            <a:off x="0" y="4877825"/>
            <a:ext cx="18030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Streetblogs USA</a:t>
            </a:r>
            <a:endParaRPr sz="8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sp>
        <p:nvSpPr>
          <p:cNvPr id="319" name="Google Shape;319;p35"/>
          <p:cNvSpPr txBox="1"/>
          <p:nvPr/>
        </p:nvSpPr>
        <p:spPr>
          <a:xfrm>
            <a:off x="882975" y="2026600"/>
            <a:ext cx="54597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3366FF"/>
                </a:solidFill>
                <a:latin typeface="Montserrat"/>
                <a:ea typeface="Montserrat"/>
                <a:cs typeface="Montserrat"/>
                <a:sym typeface="Montserrat"/>
              </a:rPr>
              <a:t>Rise of Bike-sharing + Analysis  </a:t>
            </a:r>
            <a:endParaRPr b="1" sz="3900">
              <a:latin typeface="Montserrat"/>
              <a:ea typeface="Montserrat"/>
              <a:cs typeface="Montserrat"/>
              <a:sym typeface="Montserrat"/>
            </a:endParaRPr>
          </a:p>
        </p:txBody>
      </p:sp>
      <p:sp>
        <p:nvSpPr>
          <p:cNvPr id="320" name="Google Shape;320;p35"/>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5"/>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36"/>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328" name="Google Shape;328;p36"/>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Bike-sharing in SF </a:t>
            </a:r>
            <a:endParaRPr sz="3000">
              <a:latin typeface="Montserrat"/>
              <a:ea typeface="Montserrat"/>
              <a:cs typeface="Montserrat"/>
              <a:sym typeface="Montserrat"/>
            </a:endParaRPr>
          </a:p>
        </p:txBody>
      </p:sp>
      <p:pic>
        <p:nvPicPr>
          <p:cNvPr id="329" name="Google Shape;329;p36"/>
          <p:cNvPicPr preferRelativeResize="0"/>
          <p:nvPr/>
        </p:nvPicPr>
        <p:blipFill rotWithShape="1">
          <a:blip r:embed="rId4">
            <a:alphaModFix/>
          </a:blip>
          <a:srcRect b="0" l="0" r="2591" t="0"/>
          <a:stretch/>
        </p:blipFill>
        <p:spPr>
          <a:xfrm>
            <a:off x="519463" y="1000500"/>
            <a:ext cx="7952375" cy="3963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378900" y="3148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Increase in Bike-sharing </a:t>
            </a:r>
            <a:endParaRPr sz="3000">
              <a:solidFill>
                <a:srgbClr val="000000"/>
              </a:solidFill>
              <a:latin typeface="Montserrat"/>
              <a:ea typeface="Montserrat"/>
              <a:cs typeface="Montserrat"/>
              <a:sym typeface="Montserrat"/>
            </a:endParaRPr>
          </a:p>
        </p:txBody>
      </p:sp>
      <p:sp>
        <p:nvSpPr>
          <p:cNvPr id="335" name="Google Shape;335;p37"/>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7"/>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337" name="Google Shape;337;p37"/>
          <p:cNvPicPr preferRelativeResize="0"/>
          <p:nvPr/>
        </p:nvPicPr>
        <p:blipFill rotWithShape="1">
          <a:blip r:embed="rId4">
            <a:alphaModFix/>
          </a:blip>
          <a:srcRect b="0" l="2073" r="584" t="0"/>
          <a:stretch/>
        </p:blipFill>
        <p:spPr>
          <a:xfrm>
            <a:off x="461416" y="1128825"/>
            <a:ext cx="8492785" cy="3400114"/>
          </a:xfrm>
          <a:prstGeom prst="rect">
            <a:avLst/>
          </a:prstGeom>
          <a:noFill/>
          <a:ln>
            <a:noFill/>
          </a:ln>
        </p:spPr>
      </p:pic>
      <p:sp>
        <p:nvSpPr>
          <p:cNvPr id="338" name="Google Shape;338;p37"/>
          <p:cNvSpPr txBox="1"/>
          <p:nvPr/>
        </p:nvSpPr>
        <p:spPr>
          <a:xfrm rot="-5400000">
            <a:off x="-735750" y="2647087"/>
            <a:ext cx="21399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Number of Bike Trips </a:t>
            </a:r>
            <a:endParaRPr sz="1300">
              <a:latin typeface="Montserrat"/>
              <a:ea typeface="Montserrat"/>
              <a:cs typeface="Montserrat"/>
              <a:sym typeface="Montserrat"/>
            </a:endParaRPr>
          </a:p>
        </p:txBody>
      </p:sp>
      <p:sp>
        <p:nvSpPr>
          <p:cNvPr id="339" name="Google Shape;339;p37"/>
          <p:cNvSpPr/>
          <p:nvPr/>
        </p:nvSpPr>
        <p:spPr>
          <a:xfrm>
            <a:off x="1069063" y="3252428"/>
            <a:ext cx="1739583" cy="940797"/>
          </a:xfrm>
          <a:custGeom>
            <a:rect b="b" l="l" r="r" t="t"/>
            <a:pathLst>
              <a:path extrusionOk="0" h="39434" w="70866">
                <a:moveTo>
                  <a:pt x="0" y="39434"/>
                </a:moveTo>
                <a:cubicBezTo>
                  <a:pt x="7362" y="35753"/>
                  <a:pt x="12450" y="28555"/>
                  <a:pt x="19431" y="24194"/>
                </a:cubicBezTo>
                <a:cubicBezTo>
                  <a:pt x="35500" y="14156"/>
                  <a:pt x="52488" y="4607"/>
                  <a:pt x="70866" y="0"/>
                </a:cubicBezTo>
              </a:path>
            </a:pathLst>
          </a:custGeom>
          <a:noFill/>
          <a:ln cap="flat" cmpd="sng" w="28575">
            <a:solidFill>
              <a:schemeClr val="dk2"/>
            </a:solidFill>
            <a:prstDash val="solid"/>
            <a:round/>
            <a:headEnd len="med" w="med" type="none"/>
            <a:tailEnd len="med" w="med" type="none"/>
          </a:ln>
        </p:spPr>
      </p:sp>
      <p:sp>
        <p:nvSpPr>
          <p:cNvPr id="340" name="Google Shape;340;p37"/>
          <p:cNvSpPr/>
          <p:nvPr/>
        </p:nvSpPr>
        <p:spPr>
          <a:xfrm>
            <a:off x="2808639" y="3037249"/>
            <a:ext cx="851132" cy="215187"/>
          </a:xfrm>
          <a:custGeom>
            <a:rect b="b" l="l" r="r" t="t"/>
            <a:pathLst>
              <a:path extrusionOk="0" h="8382" w="33147">
                <a:moveTo>
                  <a:pt x="0" y="8382"/>
                </a:moveTo>
                <a:cubicBezTo>
                  <a:pt x="11175" y="6142"/>
                  <a:pt x="24027" y="6834"/>
                  <a:pt x="33147" y="0"/>
                </a:cubicBezTo>
              </a:path>
            </a:pathLst>
          </a:custGeom>
          <a:noFill/>
          <a:ln cap="flat" cmpd="sng" w="28575">
            <a:solidFill>
              <a:schemeClr val="dk2"/>
            </a:solidFill>
            <a:prstDash val="solid"/>
            <a:round/>
            <a:headEnd len="med" w="med" type="none"/>
            <a:tailEnd len="med" w="med" type="none"/>
          </a:ln>
        </p:spPr>
      </p:sp>
      <p:sp>
        <p:nvSpPr>
          <p:cNvPr id="341" name="Google Shape;341;p37"/>
          <p:cNvSpPr/>
          <p:nvPr/>
        </p:nvSpPr>
        <p:spPr>
          <a:xfrm>
            <a:off x="3659759" y="2400964"/>
            <a:ext cx="953965" cy="636280"/>
          </a:xfrm>
          <a:custGeom>
            <a:rect b="b" l="l" r="r" t="t"/>
            <a:pathLst>
              <a:path extrusionOk="0" h="26670" w="38862">
                <a:moveTo>
                  <a:pt x="0" y="26670"/>
                </a:moveTo>
                <a:cubicBezTo>
                  <a:pt x="4135" y="21504"/>
                  <a:pt x="12613" y="22069"/>
                  <a:pt x="17907" y="18098"/>
                </a:cubicBezTo>
                <a:cubicBezTo>
                  <a:pt x="25291" y="12560"/>
                  <a:pt x="30607" y="4128"/>
                  <a:pt x="38862" y="0"/>
                </a:cubicBezTo>
              </a:path>
            </a:pathLst>
          </a:custGeom>
          <a:noFill/>
          <a:ln cap="flat" cmpd="sng" w="28575">
            <a:solidFill>
              <a:schemeClr val="dk2"/>
            </a:solidFill>
            <a:prstDash val="solid"/>
            <a:round/>
            <a:headEnd len="med" w="med" type="none"/>
            <a:tailEnd len="med" w="med" type="none"/>
          </a:ln>
        </p:spPr>
      </p:sp>
      <p:sp>
        <p:nvSpPr>
          <p:cNvPr id="342" name="Google Shape;342;p37"/>
          <p:cNvSpPr/>
          <p:nvPr/>
        </p:nvSpPr>
        <p:spPr>
          <a:xfrm>
            <a:off x="4613761" y="2310067"/>
            <a:ext cx="1187768" cy="90900"/>
          </a:xfrm>
          <a:custGeom>
            <a:rect b="b" l="l" r="r" t="t"/>
            <a:pathLst>
              <a:path extrusionOk="0" h="3326" w="47625">
                <a:moveTo>
                  <a:pt x="0" y="3326"/>
                </a:moveTo>
                <a:cubicBezTo>
                  <a:pt x="4746" y="-1429"/>
                  <a:pt x="13317" y="182"/>
                  <a:pt x="20002" y="849"/>
                </a:cubicBezTo>
                <a:cubicBezTo>
                  <a:pt x="29164" y="1763"/>
                  <a:pt x="38417" y="659"/>
                  <a:pt x="47625" y="659"/>
                </a:cubicBezTo>
              </a:path>
            </a:pathLst>
          </a:custGeom>
          <a:noFill/>
          <a:ln cap="flat" cmpd="sng" w="28575">
            <a:solidFill>
              <a:schemeClr val="dk2"/>
            </a:solidFill>
            <a:prstDash val="solid"/>
            <a:round/>
            <a:headEnd len="med" w="med" type="none"/>
            <a:tailEnd len="med" w="med" type="none"/>
          </a:ln>
        </p:spPr>
      </p:sp>
      <p:sp>
        <p:nvSpPr>
          <p:cNvPr id="343" name="Google Shape;343;p37"/>
          <p:cNvSpPr/>
          <p:nvPr/>
        </p:nvSpPr>
        <p:spPr>
          <a:xfrm>
            <a:off x="5801588" y="2232815"/>
            <a:ext cx="177699" cy="90897"/>
          </a:xfrm>
          <a:custGeom>
            <a:rect b="b" l="l" r="r" t="t"/>
            <a:pathLst>
              <a:path extrusionOk="0" h="3810" w="7239">
                <a:moveTo>
                  <a:pt x="0" y="3810"/>
                </a:moveTo>
                <a:cubicBezTo>
                  <a:pt x="2674" y="3274"/>
                  <a:pt x="4512" y="0"/>
                  <a:pt x="7239" y="0"/>
                </a:cubicBezTo>
              </a:path>
            </a:pathLst>
          </a:custGeom>
          <a:noFill/>
          <a:ln cap="flat" cmpd="sng" w="28575">
            <a:solidFill>
              <a:schemeClr val="dk2"/>
            </a:solidFill>
            <a:prstDash val="solid"/>
            <a:round/>
            <a:headEnd len="med" w="med" type="none"/>
            <a:tailEnd len="med" w="med" type="none"/>
          </a:ln>
        </p:spPr>
      </p:sp>
      <p:sp>
        <p:nvSpPr>
          <p:cNvPr id="344" name="Google Shape;344;p37"/>
          <p:cNvSpPr/>
          <p:nvPr/>
        </p:nvSpPr>
        <p:spPr>
          <a:xfrm>
            <a:off x="5983983" y="2087379"/>
            <a:ext cx="930571" cy="140879"/>
          </a:xfrm>
          <a:custGeom>
            <a:rect b="b" l="l" r="r" t="t"/>
            <a:pathLst>
              <a:path extrusionOk="0" h="5905" w="37909">
                <a:moveTo>
                  <a:pt x="0" y="5905"/>
                </a:moveTo>
                <a:cubicBezTo>
                  <a:pt x="12690" y="4323"/>
                  <a:pt x="25500" y="3094"/>
                  <a:pt x="37909" y="0"/>
                </a:cubicBezTo>
              </a:path>
            </a:pathLst>
          </a:custGeom>
          <a:noFill/>
          <a:ln cap="flat" cmpd="sng" w="28575">
            <a:solidFill>
              <a:schemeClr val="dk2"/>
            </a:solidFill>
            <a:prstDash val="solid"/>
            <a:round/>
            <a:headEnd len="med" w="med" type="none"/>
            <a:tailEnd len="med" w="med" type="none"/>
          </a:ln>
        </p:spPr>
      </p:sp>
      <p:sp>
        <p:nvSpPr>
          <p:cNvPr id="345" name="Google Shape;345;p37"/>
          <p:cNvSpPr/>
          <p:nvPr/>
        </p:nvSpPr>
        <p:spPr>
          <a:xfrm>
            <a:off x="6919275" y="1932850"/>
            <a:ext cx="483620" cy="154525"/>
          </a:xfrm>
          <a:custGeom>
            <a:rect b="b" l="l" r="r" t="t"/>
            <a:pathLst>
              <a:path extrusionOk="0" h="6477" w="18669">
                <a:moveTo>
                  <a:pt x="0" y="6477"/>
                </a:moveTo>
                <a:cubicBezTo>
                  <a:pt x="6520" y="5543"/>
                  <a:pt x="12778" y="2946"/>
                  <a:pt x="18669" y="0"/>
                </a:cubicBezTo>
              </a:path>
            </a:pathLst>
          </a:custGeom>
          <a:noFill/>
          <a:ln cap="flat" cmpd="sng" w="28575">
            <a:solidFill>
              <a:schemeClr val="dk2"/>
            </a:solidFill>
            <a:prstDash val="solid"/>
            <a:round/>
            <a:headEnd len="med" w="med" type="none"/>
            <a:tailEnd len="med" w="med" type="none"/>
          </a:ln>
        </p:spPr>
      </p:sp>
      <p:sp>
        <p:nvSpPr>
          <p:cNvPr id="346" name="Google Shape;346;p37"/>
          <p:cNvSpPr/>
          <p:nvPr/>
        </p:nvSpPr>
        <p:spPr>
          <a:xfrm>
            <a:off x="7377550" y="1868550"/>
            <a:ext cx="561995" cy="64302"/>
          </a:xfrm>
          <a:custGeom>
            <a:rect b="b" l="l" r="r" t="t"/>
            <a:pathLst>
              <a:path extrusionOk="0" h="2292" w="21908">
                <a:moveTo>
                  <a:pt x="0" y="1524"/>
                </a:moveTo>
                <a:cubicBezTo>
                  <a:pt x="7101" y="3304"/>
                  <a:pt x="14730" y="1439"/>
                  <a:pt x="21908" y="0"/>
                </a:cubicBezTo>
              </a:path>
            </a:pathLst>
          </a:custGeom>
          <a:noFill/>
          <a:ln cap="flat" cmpd="sng" w="28575">
            <a:solidFill>
              <a:schemeClr val="dk2"/>
            </a:solidFill>
            <a:prstDash val="solid"/>
            <a:round/>
            <a:headEnd len="med" w="med" type="none"/>
            <a:tailEnd len="med" w="med" type="none"/>
          </a:ln>
        </p:spPr>
      </p:sp>
      <p:sp>
        <p:nvSpPr>
          <p:cNvPr id="347" name="Google Shape;347;p37"/>
          <p:cNvSpPr/>
          <p:nvPr/>
        </p:nvSpPr>
        <p:spPr>
          <a:xfrm>
            <a:off x="7939550" y="1201775"/>
            <a:ext cx="644299" cy="666780"/>
          </a:xfrm>
          <a:custGeom>
            <a:rect b="b" l="l" r="r" t="t"/>
            <a:pathLst>
              <a:path extrusionOk="0" h="24384" w="23241">
                <a:moveTo>
                  <a:pt x="0" y="24384"/>
                </a:moveTo>
                <a:cubicBezTo>
                  <a:pt x="6758" y="21679"/>
                  <a:pt x="12146" y="15698"/>
                  <a:pt x="16002" y="9525"/>
                </a:cubicBezTo>
                <a:cubicBezTo>
                  <a:pt x="18115" y="6143"/>
                  <a:pt x="22271" y="3868"/>
                  <a:pt x="23241" y="0"/>
                </a:cubicBezTo>
              </a:path>
            </a:pathLst>
          </a:custGeom>
          <a:noFill/>
          <a:ln cap="flat" cmpd="sng" w="28575">
            <a:solidFill>
              <a:schemeClr val="dk2"/>
            </a:solidFill>
            <a:prstDash val="solid"/>
            <a:round/>
            <a:headEnd len="med" w="med" type="none"/>
            <a:tailEnd len="med" w="med" type="none"/>
          </a:ln>
        </p:spPr>
      </p:sp>
      <p:sp>
        <p:nvSpPr>
          <p:cNvPr id="348" name="Google Shape;348;p37"/>
          <p:cNvSpPr txBox="1"/>
          <p:nvPr/>
        </p:nvSpPr>
        <p:spPr>
          <a:xfrm>
            <a:off x="4391452" y="4469926"/>
            <a:ext cx="632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Date</a:t>
            </a:r>
            <a:endParaRPr sz="13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378900" y="314875"/>
            <a:ext cx="2818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Seasonality </a:t>
            </a:r>
            <a:endParaRPr sz="3000">
              <a:solidFill>
                <a:srgbClr val="000000"/>
              </a:solidFill>
              <a:latin typeface="Montserrat"/>
              <a:ea typeface="Montserrat"/>
              <a:cs typeface="Montserrat"/>
              <a:sym typeface="Montserrat"/>
            </a:endParaRPr>
          </a:p>
        </p:txBody>
      </p:sp>
      <p:sp>
        <p:nvSpPr>
          <p:cNvPr id="354" name="Google Shape;354;p38"/>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8"/>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356" name="Google Shape;356;p38"/>
          <p:cNvPicPr preferRelativeResize="0"/>
          <p:nvPr/>
        </p:nvPicPr>
        <p:blipFill>
          <a:blip r:embed="rId4">
            <a:alphaModFix/>
          </a:blip>
          <a:stretch>
            <a:fillRect/>
          </a:stretch>
        </p:blipFill>
        <p:spPr>
          <a:xfrm>
            <a:off x="310625" y="1458488"/>
            <a:ext cx="8613450" cy="3419387"/>
          </a:xfrm>
          <a:prstGeom prst="rect">
            <a:avLst/>
          </a:prstGeom>
          <a:noFill/>
          <a:ln>
            <a:noFill/>
          </a:ln>
        </p:spPr>
      </p:pic>
      <p:cxnSp>
        <p:nvCxnSpPr>
          <p:cNvPr id="357" name="Google Shape;357;p38"/>
          <p:cNvCxnSpPr/>
          <p:nvPr/>
        </p:nvCxnSpPr>
        <p:spPr>
          <a:xfrm flipH="1" rot="10800000">
            <a:off x="3511954" y="1258495"/>
            <a:ext cx="738000" cy="515100"/>
          </a:xfrm>
          <a:prstGeom prst="straightConnector1">
            <a:avLst/>
          </a:prstGeom>
          <a:noFill/>
          <a:ln cap="flat" cmpd="sng" w="9525">
            <a:solidFill>
              <a:srgbClr val="FF0000"/>
            </a:solidFill>
            <a:prstDash val="solid"/>
            <a:round/>
            <a:headEnd len="med" w="med" type="triangle"/>
            <a:tailEnd len="med" w="med" type="none"/>
          </a:ln>
        </p:spPr>
      </p:cxnSp>
      <p:cxnSp>
        <p:nvCxnSpPr>
          <p:cNvPr id="358" name="Google Shape;358;p38"/>
          <p:cNvCxnSpPr/>
          <p:nvPr/>
        </p:nvCxnSpPr>
        <p:spPr>
          <a:xfrm rot="10800000">
            <a:off x="5860740" y="1692747"/>
            <a:ext cx="620100" cy="231300"/>
          </a:xfrm>
          <a:prstGeom prst="straightConnector1">
            <a:avLst/>
          </a:prstGeom>
          <a:noFill/>
          <a:ln cap="flat" cmpd="sng" w="9525">
            <a:solidFill>
              <a:srgbClr val="FF0000"/>
            </a:solidFill>
            <a:prstDash val="solid"/>
            <a:round/>
            <a:headEnd len="med" w="med" type="triangle"/>
            <a:tailEnd len="med" w="med" type="none"/>
          </a:ln>
        </p:spPr>
      </p:cxnSp>
      <p:sp>
        <p:nvSpPr>
          <p:cNvPr id="359" name="Google Shape;359;p38"/>
          <p:cNvSpPr txBox="1"/>
          <p:nvPr/>
        </p:nvSpPr>
        <p:spPr>
          <a:xfrm>
            <a:off x="4344120" y="887575"/>
            <a:ext cx="21369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Peak between March and August </a:t>
            </a:r>
            <a:endParaRPr>
              <a:solidFill>
                <a:srgbClr val="FF0000"/>
              </a:solidFill>
              <a:latin typeface="Montserrat"/>
              <a:ea typeface="Montserrat"/>
              <a:cs typeface="Montserrat"/>
              <a:sym typeface="Montserrat"/>
            </a:endParaRPr>
          </a:p>
        </p:txBody>
      </p:sp>
      <p:cxnSp>
        <p:nvCxnSpPr>
          <p:cNvPr id="360" name="Google Shape;360;p38"/>
          <p:cNvCxnSpPr/>
          <p:nvPr/>
        </p:nvCxnSpPr>
        <p:spPr>
          <a:xfrm>
            <a:off x="5369326" y="4053121"/>
            <a:ext cx="449100" cy="370200"/>
          </a:xfrm>
          <a:prstGeom prst="straightConnector1">
            <a:avLst/>
          </a:prstGeom>
          <a:noFill/>
          <a:ln cap="flat" cmpd="sng" w="9525">
            <a:solidFill>
              <a:srgbClr val="FF0000"/>
            </a:solidFill>
            <a:prstDash val="solid"/>
            <a:round/>
            <a:headEnd len="med" w="med" type="triangle"/>
            <a:tailEnd len="med" w="med" type="none"/>
          </a:ln>
        </p:spPr>
      </p:cxnSp>
      <p:cxnSp>
        <p:nvCxnSpPr>
          <p:cNvPr id="361" name="Google Shape;361;p38"/>
          <p:cNvCxnSpPr/>
          <p:nvPr/>
        </p:nvCxnSpPr>
        <p:spPr>
          <a:xfrm flipH="1" rot="10800000">
            <a:off x="7122127" y="4157387"/>
            <a:ext cx="395400" cy="231300"/>
          </a:xfrm>
          <a:prstGeom prst="straightConnector1">
            <a:avLst/>
          </a:prstGeom>
          <a:noFill/>
          <a:ln cap="flat" cmpd="sng" w="9525">
            <a:solidFill>
              <a:srgbClr val="FF0000"/>
            </a:solidFill>
            <a:prstDash val="solid"/>
            <a:round/>
            <a:headEnd len="med" w="med" type="none"/>
            <a:tailEnd len="med" w="med" type="triangle"/>
          </a:ln>
        </p:spPr>
      </p:cxnSp>
      <p:sp>
        <p:nvSpPr>
          <p:cNvPr id="362" name="Google Shape;362;p38"/>
          <p:cNvSpPr txBox="1"/>
          <p:nvPr/>
        </p:nvSpPr>
        <p:spPr>
          <a:xfrm>
            <a:off x="5787294" y="3705993"/>
            <a:ext cx="1464300" cy="6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Proxima Nova"/>
                <a:ea typeface="Proxima Nova"/>
                <a:cs typeface="Proxima Nova"/>
                <a:sym typeface="Proxima Nova"/>
              </a:rPr>
              <a:t>Drop between December and January </a:t>
            </a:r>
            <a:endParaRPr>
              <a:solidFill>
                <a:srgbClr val="FF0000"/>
              </a:solidFill>
              <a:latin typeface="Proxima Nova"/>
              <a:ea typeface="Proxima Nova"/>
              <a:cs typeface="Proxima Nova"/>
              <a:sym typeface="Proxima Nova"/>
            </a:endParaRPr>
          </a:p>
        </p:txBody>
      </p:sp>
      <p:pic>
        <p:nvPicPr>
          <p:cNvPr id="363" name="Google Shape;363;p38"/>
          <p:cNvPicPr preferRelativeResize="0"/>
          <p:nvPr/>
        </p:nvPicPr>
        <p:blipFill>
          <a:blip r:embed="rId5">
            <a:alphaModFix/>
          </a:blip>
          <a:stretch>
            <a:fillRect/>
          </a:stretch>
        </p:blipFill>
        <p:spPr>
          <a:xfrm>
            <a:off x="6735133" y="536625"/>
            <a:ext cx="1829192" cy="652525"/>
          </a:xfrm>
          <a:prstGeom prst="rect">
            <a:avLst/>
          </a:prstGeom>
          <a:noFill/>
          <a:ln>
            <a:noFill/>
          </a:ln>
        </p:spPr>
      </p:pic>
      <p:cxnSp>
        <p:nvCxnSpPr>
          <p:cNvPr id="364" name="Google Shape;364;p38"/>
          <p:cNvCxnSpPr/>
          <p:nvPr/>
        </p:nvCxnSpPr>
        <p:spPr>
          <a:xfrm>
            <a:off x="2881762" y="1881418"/>
            <a:ext cx="0" cy="515400"/>
          </a:xfrm>
          <a:prstGeom prst="straightConnector1">
            <a:avLst/>
          </a:prstGeom>
          <a:noFill/>
          <a:ln cap="flat" cmpd="sng" w="9525">
            <a:solidFill>
              <a:srgbClr val="FF0000"/>
            </a:solidFill>
            <a:prstDash val="solid"/>
            <a:round/>
            <a:headEnd len="med" w="med" type="none"/>
            <a:tailEnd len="med" w="med" type="none"/>
          </a:ln>
        </p:spPr>
      </p:cxnSp>
      <p:cxnSp>
        <p:nvCxnSpPr>
          <p:cNvPr id="365" name="Google Shape;365;p38"/>
          <p:cNvCxnSpPr/>
          <p:nvPr/>
        </p:nvCxnSpPr>
        <p:spPr>
          <a:xfrm flipH="1">
            <a:off x="6878995" y="1849088"/>
            <a:ext cx="9600" cy="579900"/>
          </a:xfrm>
          <a:prstGeom prst="straightConnector1">
            <a:avLst/>
          </a:prstGeom>
          <a:noFill/>
          <a:ln cap="flat" cmpd="sng" w="9525">
            <a:solidFill>
              <a:srgbClr val="FF0000"/>
            </a:solidFill>
            <a:prstDash val="solid"/>
            <a:round/>
            <a:headEnd len="med" w="med" type="none"/>
            <a:tailEnd len="med" w="med" type="none"/>
          </a:ln>
        </p:spPr>
      </p:cxnSp>
      <p:cxnSp>
        <p:nvCxnSpPr>
          <p:cNvPr id="366" name="Google Shape;366;p38"/>
          <p:cNvCxnSpPr/>
          <p:nvPr/>
        </p:nvCxnSpPr>
        <p:spPr>
          <a:xfrm>
            <a:off x="5593759" y="1881418"/>
            <a:ext cx="0" cy="515400"/>
          </a:xfrm>
          <a:prstGeom prst="straightConnector1">
            <a:avLst/>
          </a:prstGeom>
          <a:noFill/>
          <a:ln cap="flat" cmpd="sng" w="9525">
            <a:solidFill>
              <a:srgbClr val="FF0000"/>
            </a:solidFill>
            <a:prstDash val="solid"/>
            <a:round/>
            <a:headEnd len="med" w="med" type="none"/>
            <a:tailEnd len="med" w="med" type="none"/>
          </a:ln>
        </p:spPr>
      </p:cxnSp>
      <p:cxnSp>
        <p:nvCxnSpPr>
          <p:cNvPr id="367" name="Google Shape;367;p38"/>
          <p:cNvCxnSpPr/>
          <p:nvPr/>
        </p:nvCxnSpPr>
        <p:spPr>
          <a:xfrm flipH="1">
            <a:off x="4132884" y="1773595"/>
            <a:ext cx="9600" cy="579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9"/>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374" name="Google Shape;374;p39"/>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Amount</a:t>
            </a:r>
            <a:r>
              <a:rPr lang="en" sz="3000">
                <a:solidFill>
                  <a:srgbClr val="000000"/>
                </a:solidFill>
                <a:latin typeface="Montserrat"/>
                <a:ea typeface="Montserrat"/>
                <a:cs typeface="Montserrat"/>
                <a:sym typeface="Montserrat"/>
              </a:rPr>
              <a:t> </a:t>
            </a:r>
            <a:r>
              <a:rPr lang="en" sz="3000">
                <a:solidFill>
                  <a:srgbClr val="000000"/>
                </a:solidFill>
                <a:latin typeface="Montserrat"/>
                <a:ea typeface="Montserrat"/>
                <a:cs typeface="Montserrat"/>
                <a:sym typeface="Montserrat"/>
              </a:rPr>
              <a:t>of</a:t>
            </a:r>
            <a:r>
              <a:rPr lang="en" sz="3000">
                <a:solidFill>
                  <a:srgbClr val="000000"/>
                </a:solidFill>
                <a:latin typeface="Montserrat"/>
                <a:ea typeface="Montserrat"/>
                <a:cs typeface="Montserrat"/>
                <a:sym typeface="Montserrat"/>
              </a:rPr>
              <a:t> Rides per Weekday</a:t>
            </a:r>
            <a:endParaRPr sz="3000">
              <a:solidFill>
                <a:srgbClr val="000000"/>
              </a:solidFill>
              <a:latin typeface="Montserrat"/>
              <a:ea typeface="Montserrat"/>
              <a:cs typeface="Montserrat"/>
              <a:sym typeface="Montserrat"/>
            </a:endParaRPr>
          </a:p>
        </p:txBody>
      </p:sp>
      <p:pic>
        <p:nvPicPr>
          <p:cNvPr id="375" name="Google Shape;375;p39"/>
          <p:cNvPicPr preferRelativeResize="0"/>
          <p:nvPr/>
        </p:nvPicPr>
        <p:blipFill>
          <a:blip r:embed="rId4">
            <a:alphaModFix/>
          </a:blip>
          <a:stretch>
            <a:fillRect/>
          </a:stretch>
        </p:blipFill>
        <p:spPr>
          <a:xfrm>
            <a:off x="1745525" y="1000353"/>
            <a:ext cx="5088752" cy="3775321"/>
          </a:xfrm>
          <a:prstGeom prst="rect">
            <a:avLst/>
          </a:prstGeom>
          <a:noFill/>
          <a:ln>
            <a:noFill/>
          </a:ln>
        </p:spPr>
      </p:pic>
      <p:pic>
        <p:nvPicPr>
          <p:cNvPr id="376" name="Google Shape;376;p39"/>
          <p:cNvPicPr preferRelativeResize="0"/>
          <p:nvPr/>
        </p:nvPicPr>
        <p:blipFill>
          <a:blip r:embed="rId5">
            <a:alphaModFix/>
          </a:blip>
          <a:stretch>
            <a:fillRect/>
          </a:stretch>
        </p:blipFill>
        <p:spPr>
          <a:xfrm flipH="1" rot="-5400000">
            <a:off x="-517038" y="2553613"/>
            <a:ext cx="3856326" cy="668801"/>
          </a:xfrm>
          <a:prstGeom prst="rect">
            <a:avLst/>
          </a:prstGeom>
          <a:noFill/>
          <a:ln>
            <a:noFill/>
          </a:ln>
        </p:spPr>
      </p:pic>
      <p:sp>
        <p:nvSpPr>
          <p:cNvPr id="377" name="Google Shape;377;p39"/>
          <p:cNvSpPr txBox="1"/>
          <p:nvPr/>
        </p:nvSpPr>
        <p:spPr>
          <a:xfrm rot="-5400000">
            <a:off x="223650" y="2615050"/>
            <a:ext cx="27390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Amount of rides per year</a:t>
            </a:r>
            <a:endParaRPr>
              <a:latin typeface="Montserrat"/>
              <a:ea typeface="Montserrat"/>
              <a:cs typeface="Montserrat"/>
              <a:sym typeface="Montserrat"/>
            </a:endParaRPr>
          </a:p>
        </p:txBody>
      </p:sp>
      <p:sp>
        <p:nvSpPr>
          <p:cNvPr id="378" name="Google Shape;378;p39"/>
          <p:cNvSpPr txBox="1"/>
          <p:nvPr/>
        </p:nvSpPr>
        <p:spPr>
          <a:xfrm>
            <a:off x="7076250" y="3081400"/>
            <a:ext cx="19716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LOW</a:t>
            </a:r>
            <a:r>
              <a:rPr lang="en">
                <a:latin typeface="Montserrat"/>
                <a:ea typeface="Montserrat"/>
                <a:cs typeface="Montserrat"/>
                <a:sym typeface="Montserrat"/>
              </a:rPr>
              <a:t> due to lack of information in year 2020 (Jan-Mar)</a:t>
            </a:r>
            <a:endParaRPr>
              <a:latin typeface="Montserrat"/>
              <a:ea typeface="Montserrat"/>
              <a:cs typeface="Montserrat"/>
              <a:sym typeface="Montserrat"/>
            </a:endParaRPr>
          </a:p>
        </p:txBody>
      </p:sp>
      <p:sp>
        <p:nvSpPr>
          <p:cNvPr id="379" name="Google Shape;379;p39"/>
          <p:cNvSpPr/>
          <p:nvPr/>
        </p:nvSpPr>
        <p:spPr>
          <a:xfrm>
            <a:off x="4218675" y="966925"/>
            <a:ext cx="857400" cy="22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rot="5400000">
            <a:off x="1604075" y="2821275"/>
            <a:ext cx="466800" cy="13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39"/>
          <p:cNvCxnSpPr/>
          <p:nvPr/>
        </p:nvCxnSpPr>
        <p:spPr>
          <a:xfrm flipH="1">
            <a:off x="6467250" y="3824425"/>
            <a:ext cx="609000" cy="414000"/>
          </a:xfrm>
          <a:prstGeom prst="straightConnector1">
            <a:avLst/>
          </a:prstGeom>
          <a:noFill/>
          <a:ln cap="flat" cmpd="sng" w="9525">
            <a:solidFill>
              <a:srgbClr val="FF0000"/>
            </a:solidFill>
            <a:prstDash val="solid"/>
            <a:round/>
            <a:headEnd len="med" w="med" type="none"/>
            <a:tailEnd len="med" w="med" type="triangle"/>
          </a:ln>
        </p:spPr>
      </p:cxnSp>
      <p:sp>
        <p:nvSpPr>
          <p:cNvPr id="382" name="Google Shape;382;p39"/>
          <p:cNvSpPr txBox="1"/>
          <p:nvPr/>
        </p:nvSpPr>
        <p:spPr>
          <a:xfrm>
            <a:off x="3618600" y="899275"/>
            <a:ext cx="16572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Day of the Week</a:t>
            </a:r>
            <a:endParaRPr>
              <a:latin typeface="Montserrat"/>
              <a:ea typeface="Montserrat"/>
              <a:cs typeface="Montserrat"/>
              <a:sym typeface="Montserrat"/>
            </a:endParaRPr>
          </a:p>
        </p:txBody>
      </p:sp>
      <p:sp>
        <p:nvSpPr>
          <p:cNvPr id="383" name="Google Shape;383;p39"/>
          <p:cNvSpPr/>
          <p:nvPr/>
        </p:nvSpPr>
        <p:spPr>
          <a:xfrm>
            <a:off x="2008875" y="1347925"/>
            <a:ext cx="180900" cy="63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2008875" y="2195650"/>
            <a:ext cx="180900" cy="63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008875" y="3043375"/>
            <a:ext cx="180900" cy="63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2008875" y="3891100"/>
            <a:ext cx="180900" cy="63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0"/>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40"/>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393" name="Google Shape;393;p40"/>
          <p:cNvPicPr preferRelativeResize="0"/>
          <p:nvPr/>
        </p:nvPicPr>
        <p:blipFill>
          <a:blip r:embed="rId4">
            <a:alphaModFix/>
          </a:blip>
          <a:stretch>
            <a:fillRect/>
          </a:stretch>
        </p:blipFill>
        <p:spPr>
          <a:xfrm flipH="1" rot="-5400000">
            <a:off x="-546913" y="2361413"/>
            <a:ext cx="3856326" cy="668801"/>
          </a:xfrm>
          <a:prstGeom prst="rect">
            <a:avLst/>
          </a:prstGeom>
          <a:noFill/>
          <a:ln>
            <a:noFill/>
          </a:ln>
        </p:spPr>
      </p:pic>
      <p:pic>
        <p:nvPicPr>
          <p:cNvPr id="394" name="Google Shape;394;p40"/>
          <p:cNvPicPr preferRelativeResize="0"/>
          <p:nvPr/>
        </p:nvPicPr>
        <p:blipFill rotWithShape="1">
          <a:blip r:embed="rId5">
            <a:alphaModFix/>
          </a:blip>
          <a:srcRect b="50288" l="0" r="54916" t="4678"/>
          <a:stretch/>
        </p:blipFill>
        <p:spPr>
          <a:xfrm>
            <a:off x="1628775" y="966850"/>
            <a:ext cx="5562601" cy="3947649"/>
          </a:xfrm>
          <a:prstGeom prst="rect">
            <a:avLst/>
          </a:prstGeom>
          <a:noFill/>
          <a:ln>
            <a:noFill/>
          </a:ln>
        </p:spPr>
      </p:pic>
      <p:pic>
        <p:nvPicPr>
          <p:cNvPr id="395" name="Google Shape;395;p40"/>
          <p:cNvPicPr preferRelativeResize="0"/>
          <p:nvPr/>
        </p:nvPicPr>
        <p:blipFill>
          <a:blip r:embed="rId4">
            <a:alphaModFix/>
          </a:blip>
          <a:stretch>
            <a:fillRect/>
          </a:stretch>
        </p:blipFill>
        <p:spPr>
          <a:xfrm flipH="1">
            <a:off x="2042126" y="26200"/>
            <a:ext cx="4040349" cy="1167176"/>
          </a:xfrm>
          <a:prstGeom prst="rect">
            <a:avLst/>
          </a:prstGeom>
          <a:noFill/>
          <a:ln>
            <a:noFill/>
          </a:ln>
        </p:spPr>
      </p:pic>
      <p:sp>
        <p:nvSpPr>
          <p:cNvPr id="396" name="Google Shape;396;p40"/>
          <p:cNvSpPr txBox="1"/>
          <p:nvPr/>
        </p:nvSpPr>
        <p:spPr>
          <a:xfrm rot="-5400000">
            <a:off x="182175" y="2702025"/>
            <a:ext cx="26277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Number of Bike Trips</a:t>
            </a:r>
            <a:endParaRPr>
              <a:latin typeface="Montserrat"/>
              <a:ea typeface="Montserrat"/>
              <a:cs typeface="Montserrat"/>
              <a:sym typeface="Montserrat"/>
            </a:endParaRPr>
          </a:p>
        </p:txBody>
      </p:sp>
      <p:sp>
        <p:nvSpPr>
          <p:cNvPr id="397" name="Google Shape;397;p40"/>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Amount of Rides per Month</a:t>
            </a:r>
            <a:endParaRPr sz="3000">
              <a:solidFill>
                <a:srgbClr val="000000"/>
              </a:solidFill>
              <a:latin typeface="Montserrat"/>
              <a:ea typeface="Montserrat"/>
              <a:cs typeface="Montserrat"/>
              <a:sym typeface="Montserrat"/>
            </a:endParaRPr>
          </a:p>
        </p:txBody>
      </p:sp>
      <p:sp>
        <p:nvSpPr>
          <p:cNvPr id="398" name="Google Shape;398;p40"/>
          <p:cNvSpPr/>
          <p:nvPr/>
        </p:nvSpPr>
        <p:spPr>
          <a:xfrm>
            <a:off x="1046850" y="824050"/>
            <a:ext cx="1295400" cy="29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rot="5400000">
            <a:off x="1438250" y="2768025"/>
            <a:ext cx="665100" cy="13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txBox="1"/>
          <p:nvPr/>
        </p:nvSpPr>
        <p:spPr>
          <a:xfrm>
            <a:off x="7381875" y="1923825"/>
            <a:ext cx="1665900" cy="24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Peeks in October (good weather)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Lowest point in December and January (holiday season)</a:t>
            </a:r>
            <a:endParaRPr>
              <a:latin typeface="Montserrat"/>
              <a:ea typeface="Montserrat"/>
              <a:cs typeface="Montserrat"/>
              <a:sym typeface="Montserrat"/>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1" name="Google Shape;401;p40"/>
          <p:cNvSpPr/>
          <p:nvPr/>
        </p:nvSpPr>
        <p:spPr>
          <a:xfrm rot="10800000">
            <a:off x="4443225" y="998350"/>
            <a:ext cx="785100" cy="291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txBox="1"/>
          <p:nvPr/>
        </p:nvSpPr>
        <p:spPr>
          <a:xfrm>
            <a:off x="3917025" y="970438"/>
            <a:ext cx="18375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Month</a:t>
            </a:r>
            <a:endParaRPr>
              <a:latin typeface="Montserrat"/>
              <a:ea typeface="Montserrat"/>
              <a:cs typeface="Montserrat"/>
              <a:sym typeface="Montserrat"/>
            </a:endParaRPr>
          </a:p>
        </p:txBody>
      </p:sp>
      <p:sp>
        <p:nvSpPr>
          <p:cNvPr id="403" name="Google Shape;403;p40"/>
          <p:cNvSpPr/>
          <p:nvPr/>
        </p:nvSpPr>
        <p:spPr>
          <a:xfrm>
            <a:off x="1999350" y="1454275"/>
            <a:ext cx="180900" cy="6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1999350" y="2187700"/>
            <a:ext cx="180900" cy="6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1999350" y="2921125"/>
            <a:ext cx="180900" cy="6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1999350" y="3645875"/>
            <a:ext cx="180900" cy="6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40"/>
          <p:cNvCxnSpPr/>
          <p:nvPr/>
        </p:nvCxnSpPr>
        <p:spPr>
          <a:xfrm flipH="1">
            <a:off x="6214700" y="2130875"/>
            <a:ext cx="1216200" cy="257700"/>
          </a:xfrm>
          <a:prstGeom prst="straightConnector1">
            <a:avLst/>
          </a:prstGeom>
          <a:noFill/>
          <a:ln cap="flat" cmpd="sng" w="9525">
            <a:solidFill>
              <a:srgbClr val="FF0000"/>
            </a:solidFill>
            <a:prstDash val="solid"/>
            <a:round/>
            <a:headEnd len="med" w="med" type="none"/>
            <a:tailEnd len="med" w="med" type="triangle"/>
          </a:ln>
        </p:spPr>
      </p:cxnSp>
      <p:cxnSp>
        <p:nvCxnSpPr>
          <p:cNvPr id="408" name="Google Shape;408;p40"/>
          <p:cNvCxnSpPr/>
          <p:nvPr/>
        </p:nvCxnSpPr>
        <p:spPr>
          <a:xfrm flipH="1">
            <a:off x="6224800" y="2475075"/>
            <a:ext cx="1226700" cy="669900"/>
          </a:xfrm>
          <a:prstGeom prst="straightConnector1">
            <a:avLst/>
          </a:prstGeom>
          <a:noFill/>
          <a:ln cap="flat" cmpd="sng" w="9525">
            <a:solidFill>
              <a:srgbClr val="FF0000"/>
            </a:solidFill>
            <a:prstDash val="solid"/>
            <a:round/>
            <a:headEnd len="med" w="med" type="none"/>
            <a:tailEnd len="med" w="med" type="triangle"/>
          </a:ln>
        </p:spPr>
      </p:cxnSp>
      <p:cxnSp>
        <p:nvCxnSpPr>
          <p:cNvPr id="409" name="Google Shape;409;p40"/>
          <p:cNvCxnSpPr/>
          <p:nvPr/>
        </p:nvCxnSpPr>
        <p:spPr>
          <a:xfrm rot="10800000">
            <a:off x="6936075" y="3460475"/>
            <a:ext cx="453600" cy="278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457200" y="195175"/>
            <a:ext cx="3601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Hourly Trend</a:t>
            </a:r>
            <a:endParaRPr sz="3000">
              <a:solidFill>
                <a:srgbClr val="000000"/>
              </a:solidFill>
              <a:latin typeface="Montserrat"/>
              <a:ea typeface="Montserrat"/>
              <a:cs typeface="Montserrat"/>
              <a:sym typeface="Montserrat"/>
            </a:endParaRPr>
          </a:p>
        </p:txBody>
      </p:sp>
      <p:sp>
        <p:nvSpPr>
          <p:cNvPr id="415" name="Google Shape;415;p41"/>
          <p:cNvSpPr txBox="1"/>
          <p:nvPr>
            <p:ph idx="1" type="body"/>
          </p:nvPr>
        </p:nvSpPr>
        <p:spPr>
          <a:xfrm>
            <a:off x="533534" y="1345050"/>
            <a:ext cx="1380600" cy="322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t>
            </a:r>
            <a:endParaRPr/>
          </a:p>
        </p:txBody>
      </p:sp>
      <p:pic>
        <p:nvPicPr>
          <p:cNvPr id="416" name="Google Shape;416;p41"/>
          <p:cNvPicPr preferRelativeResize="0"/>
          <p:nvPr/>
        </p:nvPicPr>
        <p:blipFill>
          <a:blip r:embed="rId3">
            <a:alphaModFix/>
          </a:blip>
          <a:stretch>
            <a:fillRect/>
          </a:stretch>
        </p:blipFill>
        <p:spPr>
          <a:xfrm>
            <a:off x="502781" y="1758573"/>
            <a:ext cx="8416143" cy="2396802"/>
          </a:xfrm>
          <a:prstGeom prst="rect">
            <a:avLst/>
          </a:prstGeom>
          <a:noFill/>
          <a:ln>
            <a:noFill/>
          </a:ln>
        </p:spPr>
      </p:pic>
      <p:pic>
        <p:nvPicPr>
          <p:cNvPr id="417" name="Google Shape;417;p41"/>
          <p:cNvPicPr preferRelativeResize="0"/>
          <p:nvPr/>
        </p:nvPicPr>
        <p:blipFill>
          <a:blip r:embed="rId4">
            <a:alphaModFix/>
          </a:blip>
          <a:stretch>
            <a:fillRect/>
          </a:stretch>
        </p:blipFill>
        <p:spPr>
          <a:xfrm rot="-5400000">
            <a:off x="-1019089" y="2644390"/>
            <a:ext cx="3094947" cy="496269"/>
          </a:xfrm>
          <a:prstGeom prst="rect">
            <a:avLst/>
          </a:prstGeom>
          <a:noFill/>
          <a:ln>
            <a:noFill/>
          </a:ln>
        </p:spPr>
      </p:pic>
      <p:sp>
        <p:nvSpPr>
          <p:cNvPr id="418" name="Google Shape;418;p41"/>
          <p:cNvSpPr txBox="1"/>
          <p:nvPr/>
        </p:nvSpPr>
        <p:spPr>
          <a:xfrm rot="-5400000">
            <a:off x="-597675" y="2404875"/>
            <a:ext cx="24087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Number of Bike Trips</a:t>
            </a:r>
            <a:endParaRPr sz="1500">
              <a:latin typeface="Montserrat"/>
              <a:ea typeface="Montserrat"/>
              <a:cs typeface="Montserrat"/>
              <a:sym typeface="Montserrat"/>
            </a:endParaRPr>
          </a:p>
        </p:txBody>
      </p:sp>
      <p:sp>
        <p:nvSpPr>
          <p:cNvPr id="419" name="Google Shape;419;p41"/>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1"/>
          <p:cNvPicPr preferRelativeResize="0"/>
          <p:nvPr/>
        </p:nvPicPr>
        <p:blipFill>
          <a:blip r:embed="rId5">
            <a:alphaModFix/>
          </a:blip>
          <a:stretch>
            <a:fillRect/>
          </a:stretch>
        </p:blipFill>
        <p:spPr>
          <a:xfrm>
            <a:off x="8564326" y="4877875"/>
            <a:ext cx="483600" cy="225500"/>
          </a:xfrm>
          <a:prstGeom prst="rect">
            <a:avLst/>
          </a:prstGeom>
          <a:noFill/>
          <a:ln>
            <a:noFill/>
          </a:ln>
        </p:spPr>
      </p:pic>
      <p:sp>
        <p:nvSpPr>
          <p:cNvPr id="421" name="Google Shape;421;p41"/>
          <p:cNvSpPr txBox="1"/>
          <p:nvPr/>
        </p:nvSpPr>
        <p:spPr>
          <a:xfrm>
            <a:off x="3520650" y="4171963"/>
            <a:ext cx="21027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Hour (military time)</a:t>
            </a:r>
            <a:endParaRPr sz="15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cxnSp>
        <p:nvCxnSpPr>
          <p:cNvPr id="422" name="Google Shape;422;p41"/>
          <p:cNvCxnSpPr/>
          <p:nvPr/>
        </p:nvCxnSpPr>
        <p:spPr>
          <a:xfrm flipH="1" rot="10800000">
            <a:off x="4482925" y="2004850"/>
            <a:ext cx="350400" cy="247500"/>
          </a:xfrm>
          <a:prstGeom prst="straightConnector1">
            <a:avLst/>
          </a:prstGeom>
          <a:noFill/>
          <a:ln cap="flat" cmpd="sng" w="9525">
            <a:solidFill>
              <a:srgbClr val="FF0000"/>
            </a:solidFill>
            <a:prstDash val="solid"/>
            <a:round/>
            <a:headEnd len="med" w="med" type="triangle"/>
            <a:tailEnd len="med" w="med" type="none"/>
          </a:ln>
        </p:spPr>
      </p:cxnSp>
      <p:cxnSp>
        <p:nvCxnSpPr>
          <p:cNvPr id="423" name="Google Shape;423;p41"/>
          <p:cNvCxnSpPr/>
          <p:nvPr/>
        </p:nvCxnSpPr>
        <p:spPr>
          <a:xfrm>
            <a:off x="6224900" y="1974050"/>
            <a:ext cx="402000" cy="72300"/>
          </a:xfrm>
          <a:prstGeom prst="straightConnector1">
            <a:avLst/>
          </a:prstGeom>
          <a:noFill/>
          <a:ln cap="flat" cmpd="sng" w="9525">
            <a:solidFill>
              <a:srgbClr val="FF0000"/>
            </a:solidFill>
            <a:prstDash val="solid"/>
            <a:round/>
            <a:headEnd len="med" w="med" type="none"/>
            <a:tailEnd len="med" w="med" type="triangle"/>
          </a:ln>
        </p:spPr>
      </p:cxnSp>
      <p:sp>
        <p:nvSpPr>
          <p:cNvPr id="424" name="Google Shape;424;p41"/>
          <p:cNvSpPr txBox="1"/>
          <p:nvPr/>
        </p:nvSpPr>
        <p:spPr>
          <a:xfrm>
            <a:off x="4833325" y="1378425"/>
            <a:ext cx="1531800" cy="11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Montserrat"/>
                <a:ea typeface="Montserrat"/>
                <a:cs typeface="Montserrat"/>
                <a:sym typeface="Montserrat"/>
              </a:rPr>
              <a:t>Peaks between 6am-10am and 4pm-8pm</a:t>
            </a:r>
            <a:endParaRPr>
              <a:solidFill>
                <a:srgbClr val="FF0000"/>
              </a:solidFill>
              <a:latin typeface="Montserrat"/>
              <a:ea typeface="Montserrat"/>
              <a:cs typeface="Montserrat"/>
              <a:sym typeface="Montserrat"/>
            </a:endParaRPr>
          </a:p>
        </p:txBody>
      </p:sp>
      <p:sp>
        <p:nvSpPr>
          <p:cNvPr id="425" name="Google Shape;425;p41"/>
          <p:cNvSpPr/>
          <p:nvPr/>
        </p:nvSpPr>
        <p:spPr>
          <a:xfrm>
            <a:off x="8036850" y="858564"/>
            <a:ext cx="210000" cy="203400"/>
          </a:xfrm>
          <a:prstGeom prst="rect">
            <a:avLst/>
          </a:prstGeom>
          <a:solidFill>
            <a:srgbClr val="6C8FB6"/>
          </a:solidFill>
          <a:ln cap="flat" cmpd="sng" w="9525">
            <a:solidFill>
              <a:srgbClr val="6C8F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8036850" y="1143549"/>
            <a:ext cx="210000" cy="203400"/>
          </a:xfrm>
          <a:prstGeom prst="rect">
            <a:avLst/>
          </a:prstGeom>
          <a:solidFill>
            <a:srgbClr val="F39130"/>
          </a:solidFill>
          <a:ln cap="flat" cmpd="sng" w="9525">
            <a:solidFill>
              <a:srgbClr val="F39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txBox="1"/>
          <p:nvPr/>
        </p:nvSpPr>
        <p:spPr>
          <a:xfrm>
            <a:off x="8214904" y="740050"/>
            <a:ext cx="6762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2017</a:t>
            </a: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428" name="Google Shape;428;p41"/>
          <p:cNvSpPr txBox="1"/>
          <p:nvPr/>
        </p:nvSpPr>
        <p:spPr>
          <a:xfrm>
            <a:off x="8214897" y="1061925"/>
            <a:ext cx="6762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2018</a:t>
            </a:r>
            <a:endParaRPr sz="1300">
              <a:solidFill>
                <a:schemeClr val="dk1"/>
              </a:solidFill>
              <a:latin typeface="Montserrat"/>
              <a:ea typeface="Montserrat"/>
              <a:cs typeface="Montserrat"/>
              <a:sym typeface="Montserrat"/>
            </a:endParaRPr>
          </a:p>
        </p:txBody>
      </p:sp>
      <p:sp>
        <p:nvSpPr>
          <p:cNvPr id="429" name="Google Shape;429;p41"/>
          <p:cNvSpPr/>
          <p:nvPr/>
        </p:nvSpPr>
        <p:spPr>
          <a:xfrm>
            <a:off x="8036850" y="1433949"/>
            <a:ext cx="210000" cy="203400"/>
          </a:xfrm>
          <a:prstGeom prst="rect">
            <a:avLst/>
          </a:prstGeom>
          <a:solidFill>
            <a:srgbClr val="E77476"/>
          </a:solidFill>
          <a:ln cap="flat" cmpd="sng" w="9525">
            <a:solidFill>
              <a:srgbClr val="E774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1"/>
          <p:cNvSpPr txBox="1"/>
          <p:nvPr/>
        </p:nvSpPr>
        <p:spPr>
          <a:xfrm>
            <a:off x="8214897" y="1352325"/>
            <a:ext cx="6762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2019</a:t>
            </a:r>
            <a:endParaRPr sz="13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4" name="Shape 434"/>
        <p:cNvGrpSpPr/>
        <p:nvPr/>
      </p:nvGrpSpPr>
      <p:grpSpPr>
        <a:xfrm>
          <a:off x="0" y="0"/>
          <a:ext cx="0" cy="0"/>
          <a:chOff x="0" y="0"/>
          <a:chExt cx="0" cy="0"/>
        </a:xfrm>
      </p:grpSpPr>
      <p:sp>
        <p:nvSpPr>
          <p:cNvPr id="435" name="Google Shape;435;p42"/>
          <p:cNvSpPr txBox="1"/>
          <p:nvPr/>
        </p:nvSpPr>
        <p:spPr>
          <a:xfrm>
            <a:off x="882975" y="2026600"/>
            <a:ext cx="65478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COVID-19: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Impact on Bike-sharing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p:txBody>
      </p:sp>
      <p:sp>
        <p:nvSpPr>
          <p:cNvPr id="436" name="Google Shape;436;p42"/>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42"/>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3"/>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444" name="Google Shape;444;p43"/>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Bikesharing in SF after COVID-19</a:t>
            </a:r>
            <a:endParaRPr sz="3000">
              <a:solidFill>
                <a:srgbClr val="000000"/>
              </a:solidFill>
              <a:latin typeface="Montserrat"/>
              <a:ea typeface="Montserrat"/>
              <a:cs typeface="Montserrat"/>
              <a:sym typeface="Montserrat"/>
            </a:endParaRPr>
          </a:p>
        </p:txBody>
      </p:sp>
      <p:pic>
        <p:nvPicPr>
          <p:cNvPr id="445" name="Google Shape;445;p43"/>
          <p:cNvPicPr preferRelativeResize="0"/>
          <p:nvPr/>
        </p:nvPicPr>
        <p:blipFill rotWithShape="1">
          <a:blip r:embed="rId4">
            <a:alphaModFix/>
          </a:blip>
          <a:srcRect b="0" l="0" r="2591" t="0"/>
          <a:stretch/>
        </p:blipFill>
        <p:spPr>
          <a:xfrm>
            <a:off x="412838" y="1072450"/>
            <a:ext cx="7952375" cy="3963250"/>
          </a:xfrm>
          <a:prstGeom prst="rect">
            <a:avLst/>
          </a:prstGeom>
          <a:noFill/>
          <a:ln>
            <a:noFill/>
          </a:ln>
        </p:spPr>
      </p:pic>
      <p:cxnSp>
        <p:nvCxnSpPr>
          <p:cNvPr id="446" name="Google Shape;446;p43"/>
          <p:cNvCxnSpPr/>
          <p:nvPr/>
        </p:nvCxnSpPr>
        <p:spPr>
          <a:xfrm>
            <a:off x="6901275" y="1125550"/>
            <a:ext cx="10500" cy="3555000"/>
          </a:xfrm>
          <a:prstGeom prst="straightConnector1">
            <a:avLst/>
          </a:prstGeom>
          <a:noFill/>
          <a:ln cap="flat" cmpd="sng" w="19050">
            <a:solidFill>
              <a:srgbClr val="FF0000"/>
            </a:solidFill>
            <a:prstDash val="solid"/>
            <a:round/>
            <a:headEnd len="med" w="med" type="none"/>
            <a:tailEnd len="med" w="med" type="none"/>
          </a:ln>
        </p:spPr>
      </p:cxnSp>
      <p:sp>
        <p:nvSpPr>
          <p:cNvPr id="447" name="Google Shape;447;p43"/>
          <p:cNvSpPr txBox="1"/>
          <p:nvPr/>
        </p:nvSpPr>
        <p:spPr>
          <a:xfrm>
            <a:off x="5172263" y="1189100"/>
            <a:ext cx="16407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COVID-19</a:t>
            </a:r>
            <a:endParaRPr>
              <a:solidFill>
                <a:srgbClr val="FF0000"/>
              </a:solidFill>
              <a:latin typeface="Montserrat"/>
              <a:ea typeface="Montserrat"/>
              <a:cs typeface="Montserrat"/>
              <a:sym typeface="Montserrat"/>
            </a:endParaRPr>
          </a:p>
          <a:p>
            <a:pPr indent="0" lvl="0" marL="0" rtl="0" algn="l">
              <a:spcBef>
                <a:spcPts val="0"/>
              </a:spcBef>
              <a:spcAft>
                <a:spcPts val="0"/>
              </a:spcAft>
              <a:buNone/>
            </a:pPr>
            <a:r>
              <a:rPr lang="en">
                <a:solidFill>
                  <a:srgbClr val="FF0000"/>
                </a:solidFill>
                <a:latin typeface="Montserrat"/>
                <a:ea typeface="Montserrat"/>
                <a:cs typeface="Montserrat"/>
                <a:sym typeface="Montserrat"/>
              </a:rPr>
              <a:t>Shelter-in-Place</a:t>
            </a:r>
            <a:endParaRPr>
              <a:solidFill>
                <a:srgbClr val="FF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17"/>
          <p:cNvSpPr txBox="1"/>
          <p:nvPr/>
        </p:nvSpPr>
        <p:spPr>
          <a:xfrm>
            <a:off x="882975" y="1950400"/>
            <a:ext cx="43317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3366FF"/>
                </a:solidFill>
                <a:latin typeface="Montserrat"/>
                <a:ea typeface="Montserrat"/>
                <a:cs typeface="Montserrat"/>
                <a:sym typeface="Montserrat"/>
              </a:rPr>
              <a:t>What is Bike-sharing?</a:t>
            </a:r>
            <a:endParaRPr b="1" sz="3900">
              <a:solidFill>
                <a:srgbClr val="3366FF"/>
              </a:solidFill>
              <a:latin typeface="Montserrat"/>
              <a:ea typeface="Montserrat"/>
              <a:cs typeface="Montserrat"/>
              <a:sym typeface="Montserrat"/>
            </a:endParaRPr>
          </a:p>
        </p:txBody>
      </p:sp>
      <p:sp>
        <p:nvSpPr>
          <p:cNvPr id="125" name="Google Shape;125;p17"/>
          <p:cNvSpPr/>
          <p:nvPr/>
        </p:nvSpPr>
        <p:spPr>
          <a:xfrm>
            <a:off x="-150" y="4198350"/>
            <a:ext cx="9144000" cy="94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7"/>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4"/>
          <p:cNvSpPr txBox="1"/>
          <p:nvPr>
            <p:ph type="title"/>
          </p:nvPr>
        </p:nvSpPr>
        <p:spPr>
          <a:xfrm>
            <a:off x="558975" y="282175"/>
            <a:ext cx="6643200" cy="857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600"/>
              </a:spcAft>
              <a:buNone/>
            </a:pPr>
            <a:r>
              <a:rPr lang="en" sz="3000">
                <a:solidFill>
                  <a:srgbClr val="000000"/>
                </a:solidFill>
                <a:latin typeface="Montserrat"/>
                <a:ea typeface="Montserrat"/>
                <a:cs typeface="Montserrat"/>
                <a:sym typeface="Montserrat"/>
              </a:rPr>
              <a:t>COVID-19 Impact on Ridership</a:t>
            </a:r>
            <a:endParaRPr sz="3000">
              <a:solidFill>
                <a:srgbClr val="000000"/>
              </a:solidFill>
              <a:latin typeface="Montserrat"/>
              <a:ea typeface="Montserrat"/>
              <a:cs typeface="Montserrat"/>
              <a:sym typeface="Montserrat"/>
            </a:endParaRPr>
          </a:p>
        </p:txBody>
      </p:sp>
      <p:pic>
        <p:nvPicPr>
          <p:cNvPr id="453" name="Google Shape;453;p44"/>
          <p:cNvPicPr preferRelativeResize="0"/>
          <p:nvPr/>
        </p:nvPicPr>
        <p:blipFill rotWithShape="1">
          <a:blip r:embed="rId3">
            <a:alphaModFix/>
          </a:blip>
          <a:srcRect b="0" l="4500" r="3282" t="0"/>
          <a:stretch/>
        </p:blipFill>
        <p:spPr>
          <a:xfrm>
            <a:off x="584525" y="1399713"/>
            <a:ext cx="5647551" cy="3029150"/>
          </a:xfrm>
          <a:prstGeom prst="rect">
            <a:avLst/>
          </a:prstGeom>
          <a:noFill/>
          <a:ln>
            <a:noFill/>
          </a:ln>
        </p:spPr>
      </p:pic>
      <p:sp>
        <p:nvSpPr>
          <p:cNvPr id="454" name="Google Shape;454;p44"/>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4"/>
          <p:cNvPicPr preferRelativeResize="0"/>
          <p:nvPr/>
        </p:nvPicPr>
        <p:blipFill>
          <a:blip r:embed="rId4">
            <a:alphaModFix/>
          </a:blip>
          <a:stretch>
            <a:fillRect/>
          </a:stretch>
        </p:blipFill>
        <p:spPr>
          <a:xfrm>
            <a:off x="8564326" y="4877875"/>
            <a:ext cx="483600" cy="225500"/>
          </a:xfrm>
          <a:prstGeom prst="rect">
            <a:avLst/>
          </a:prstGeom>
          <a:noFill/>
          <a:ln>
            <a:noFill/>
          </a:ln>
        </p:spPr>
      </p:pic>
      <p:sp>
        <p:nvSpPr>
          <p:cNvPr id="456" name="Google Shape;456;p44"/>
          <p:cNvSpPr txBox="1"/>
          <p:nvPr/>
        </p:nvSpPr>
        <p:spPr>
          <a:xfrm>
            <a:off x="6232075" y="1413663"/>
            <a:ext cx="2632200" cy="28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March 17th - Bay Area announced shelter-in-place order</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March 27th - Bay Wheels announced a one-month free-rides program for healthcare workers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On April 28th it extended the program for another month</a:t>
            </a:r>
            <a:endParaRPr sz="1500">
              <a:latin typeface="Montserrat"/>
              <a:ea typeface="Montserrat"/>
              <a:cs typeface="Montserrat"/>
              <a:sym typeface="Montserrat"/>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457200" y="6461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So, How Much $$ did Bay Wheels Lose due to COVID-19?</a:t>
            </a:r>
            <a:endParaRPr sz="3000">
              <a:latin typeface="Montserrat"/>
              <a:ea typeface="Montserrat"/>
              <a:cs typeface="Montserrat"/>
              <a:sym typeface="Montserrat"/>
            </a:endParaRPr>
          </a:p>
        </p:txBody>
      </p:sp>
      <p:sp>
        <p:nvSpPr>
          <p:cNvPr id="462" name="Google Shape;462;p45"/>
          <p:cNvSpPr txBox="1"/>
          <p:nvPr>
            <p:ph idx="1" type="body"/>
          </p:nvPr>
        </p:nvSpPr>
        <p:spPr>
          <a:xfrm>
            <a:off x="457200" y="1725263"/>
            <a:ext cx="8229600" cy="263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latin typeface="Montserrat"/>
                <a:ea typeface="Montserrat"/>
                <a:cs typeface="Montserrat"/>
                <a:sym typeface="Montserrat"/>
              </a:rPr>
              <a:t>Let's</a:t>
            </a:r>
            <a:r>
              <a:rPr lang="en" sz="2100">
                <a:latin typeface="Montserrat"/>
                <a:ea typeface="Montserrat"/>
                <a:cs typeface="Montserrat"/>
                <a:sym typeface="Montserrat"/>
              </a:rPr>
              <a:t> predict the amount of rides from March (when covid started) to the present based on only pre-COVID data.</a:t>
            </a:r>
            <a:endParaRPr sz="2100">
              <a:latin typeface="Montserrat"/>
              <a:ea typeface="Montserrat"/>
              <a:cs typeface="Montserrat"/>
              <a:sym typeface="Montserrat"/>
            </a:endParaRPr>
          </a:p>
          <a:p>
            <a:pPr indent="0" lvl="0" marL="457200" rtl="0" algn="l">
              <a:spcBef>
                <a:spcPts val="600"/>
              </a:spcBef>
              <a:spcAft>
                <a:spcPts val="0"/>
              </a:spcAft>
              <a:buNone/>
            </a:pPr>
            <a:r>
              <a:t/>
            </a:r>
            <a:endParaRPr sz="2100">
              <a:latin typeface="Montserrat"/>
              <a:ea typeface="Montserrat"/>
              <a:cs typeface="Montserrat"/>
              <a:sym typeface="Montserrat"/>
            </a:endParaRPr>
          </a:p>
          <a:p>
            <a:pPr indent="0" lvl="0" marL="0" rtl="0" algn="l">
              <a:spcBef>
                <a:spcPts val="600"/>
              </a:spcBef>
              <a:spcAft>
                <a:spcPts val="0"/>
              </a:spcAft>
              <a:buNone/>
            </a:pPr>
            <a:r>
              <a:rPr lang="en" sz="2100">
                <a:latin typeface="Montserrat"/>
                <a:ea typeface="Montserrat"/>
                <a:cs typeface="Montserrat"/>
                <a:sym typeface="Montserrat"/>
              </a:rPr>
              <a:t>This will help us </a:t>
            </a:r>
            <a:r>
              <a:rPr lang="en" sz="2100">
                <a:latin typeface="Montserrat"/>
                <a:ea typeface="Montserrat"/>
                <a:cs typeface="Montserrat"/>
                <a:sym typeface="Montserrat"/>
              </a:rPr>
              <a:t>understand</a:t>
            </a:r>
            <a:r>
              <a:rPr lang="en" sz="2100">
                <a:latin typeface="Montserrat"/>
                <a:ea typeface="Montserrat"/>
                <a:cs typeface="Montserrat"/>
                <a:sym typeface="Montserrat"/>
              </a:rPr>
              <a:t> the number of rides lost once we subtract the predicted data with the actual data, what </a:t>
            </a:r>
            <a:r>
              <a:rPr lang="en" sz="2100">
                <a:latin typeface="Montserrat"/>
                <a:ea typeface="Montserrat"/>
                <a:cs typeface="Montserrat"/>
                <a:sym typeface="Montserrat"/>
              </a:rPr>
              <a:t>happened</a:t>
            </a:r>
            <a:r>
              <a:rPr lang="en" sz="2100">
                <a:latin typeface="Montserrat"/>
                <a:ea typeface="Montserrat"/>
                <a:cs typeface="Montserrat"/>
                <a:sym typeface="Montserrat"/>
              </a:rPr>
              <a:t> after COVID-19.  </a:t>
            </a:r>
            <a:endParaRPr sz="2100">
              <a:latin typeface="Montserrat"/>
              <a:ea typeface="Montserrat"/>
              <a:cs typeface="Montserrat"/>
              <a:sym typeface="Montserrat"/>
            </a:endParaRPr>
          </a:p>
          <a:p>
            <a:pPr indent="0" lvl="0" marL="457200" rtl="0" algn="l">
              <a:spcBef>
                <a:spcPts val="600"/>
              </a:spcBef>
              <a:spcAft>
                <a:spcPts val="0"/>
              </a:spcAft>
              <a:buNone/>
            </a:pPr>
            <a:r>
              <a:t/>
            </a:r>
            <a:endParaRPr/>
          </a:p>
        </p:txBody>
      </p:sp>
      <p:sp>
        <p:nvSpPr>
          <p:cNvPr id="463" name="Google Shape;463;p45"/>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45"/>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ph type="title"/>
          </p:nvPr>
        </p:nvSpPr>
        <p:spPr>
          <a:xfrm>
            <a:off x="387750" y="467275"/>
            <a:ext cx="5754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Forecasting in Tableau  </a:t>
            </a:r>
            <a:endParaRPr sz="3000">
              <a:solidFill>
                <a:srgbClr val="000000"/>
              </a:solidFill>
              <a:latin typeface="Montserrat"/>
              <a:ea typeface="Montserrat"/>
              <a:cs typeface="Montserrat"/>
              <a:sym typeface="Montserrat"/>
            </a:endParaRPr>
          </a:p>
        </p:txBody>
      </p:sp>
      <p:sp>
        <p:nvSpPr>
          <p:cNvPr id="470" name="Google Shape;470;p46"/>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46"/>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472" name="Google Shape;472;p46"/>
          <p:cNvPicPr preferRelativeResize="0"/>
          <p:nvPr/>
        </p:nvPicPr>
        <p:blipFill rotWithShape="1">
          <a:blip r:embed="rId4">
            <a:alphaModFix/>
          </a:blip>
          <a:srcRect b="0" l="0" r="12572" t="0"/>
          <a:stretch/>
        </p:blipFill>
        <p:spPr>
          <a:xfrm>
            <a:off x="245300" y="1737925"/>
            <a:ext cx="8620725" cy="2699150"/>
          </a:xfrm>
          <a:prstGeom prst="rect">
            <a:avLst/>
          </a:prstGeom>
          <a:noFill/>
          <a:ln>
            <a:noFill/>
          </a:ln>
        </p:spPr>
      </p:pic>
      <p:sp>
        <p:nvSpPr>
          <p:cNvPr id="473" name="Google Shape;473;p46"/>
          <p:cNvSpPr/>
          <p:nvPr/>
        </p:nvSpPr>
        <p:spPr>
          <a:xfrm>
            <a:off x="7667975" y="1054114"/>
            <a:ext cx="210000" cy="203400"/>
          </a:xfrm>
          <a:prstGeom prst="rect">
            <a:avLst/>
          </a:prstGeom>
          <a:solidFill>
            <a:srgbClr val="4E79A8"/>
          </a:solidFill>
          <a:ln cap="flat" cmpd="sng" w="9525">
            <a:solidFill>
              <a:srgbClr val="4E79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7667975" y="1339099"/>
            <a:ext cx="210000" cy="203400"/>
          </a:xfrm>
          <a:prstGeom prst="rect">
            <a:avLst/>
          </a:prstGeom>
          <a:solidFill>
            <a:srgbClr val="A0CBE8"/>
          </a:solidFill>
          <a:ln cap="flat" cmpd="sng" w="9525">
            <a:solidFill>
              <a:srgbClr val="A0CB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txBox="1"/>
          <p:nvPr/>
        </p:nvSpPr>
        <p:spPr>
          <a:xfrm>
            <a:off x="7878137" y="941075"/>
            <a:ext cx="987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a:ea typeface="Montserrat"/>
                <a:cs typeface="Montserrat"/>
                <a:sym typeface="Montserrat"/>
              </a:rPr>
              <a:t>Actual </a:t>
            </a:r>
            <a:endParaRPr sz="1300">
              <a:latin typeface="Montserrat"/>
              <a:ea typeface="Montserrat"/>
              <a:cs typeface="Montserrat"/>
              <a:sym typeface="Montserrat"/>
            </a:endParaRPr>
          </a:p>
        </p:txBody>
      </p:sp>
      <p:sp>
        <p:nvSpPr>
          <p:cNvPr id="476" name="Google Shape;476;p46"/>
          <p:cNvSpPr txBox="1"/>
          <p:nvPr/>
        </p:nvSpPr>
        <p:spPr>
          <a:xfrm>
            <a:off x="7846016" y="1257475"/>
            <a:ext cx="10524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Estimate</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type="title"/>
          </p:nvPr>
        </p:nvSpPr>
        <p:spPr>
          <a:xfrm>
            <a:off x="450800" y="151600"/>
            <a:ext cx="510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Forecasting in Python</a:t>
            </a:r>
            <a:endParaRPr sz="3000">
              <a:solidFill>
                <a:srgbClr val="000000"/>
              </a:solidFill>
              <a:latin typeface="Montserrat"/>
              <a:ea typeface="Montserrat"/>
              <a:cs typeface="Montserrat"/>
              <a:sym typeface="Montserrat"/>
            </a:endParaRPr>
          </a:p>
        </p:txBody>
      </p:sp>
      <p:pic>
        <p:nvPicPr>
          <p:cNvPr id="482" name="Google Shape;482;p47"/>
          <p:cNvPicPr preferRelativeResize="0"/>
          <p:nvPr/>
        </p:nvPicPr>
        <p:blipFill rotWithShape="1">
          <a:blip r:embed="rId3">
            <a:alphaModFix/>
          </a:blip>
          <a:srcRect b="3768" l="2140" r="-2139" t="53983"/>
          <a:stretch/>
        </p:blipFill>
        <p:spPr>
          <a:xfrm>
            <a:off x="1004450" y="1485300"/>
            <a:ext cx="8105199" cy="2462625"/>
          </a:xfrm>
          <a:prstGeom prst="rect">
            <a:avLst/>
          </a:prstGeom>
          <a:noFill/>
          <a:ln>
            <a:noFill/>
          </a:ln>
        </p:spPr>
      </p:pic>
      <p:pic>
        <p:nvPicPr>
          <p:cNvPr id="483" name="Google Shape;483;p47"/>
          <p:cNvPicPr preferRelativeResize="0"/>
          <p:nvPr/>
        </p:nvPicPr>
        <p:blipFill>
          <a:blip r:embed="rId4">
            <a:alphaModFix/>
          </a:blip>
          <a:stretch>
            <a:fillRect/>
          </a:stretch>
        </p:blipFill>
        <p:spPr>
          <a:xfrm>
            <a:off x="1296055" y="4507955"/>
            <a:ext cx="6822273" cy="482893"/>
          </a:xfrm>
          <a:prstGeom prst="rect">
            <a:avLst/>
          </a:prstGeom>
          <a:noFill/>
          <a:ln>
            <a:noFill/>
          </a:ln>
        </p:spPr>
      </p:pic>
      <p:sp>
        <p:nvSpPr>
          <p:cNvPr id="484" name="Google Shape;484;p47"/>
          <p:cNvSpPr txBox="1"/>
          <p:nvPr/>
        </p:nvSpPr>
        <p:spPr>
          <a:xfrm rot="5400000">
            <a:off x="3011451" y="4140070"/>
            <a:ext cx="7941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18</a:t>
            </a:r>
            <a:endParaRPr sz="800">
              <a:latin typeface="Montserrat"/>
              <a:ea typeface="Montserrat"/>
              <a:cs typeface="Montserrat"/>
              <a:sym typeface="Montserrat"/>
            </a:endParaRPr>
          </a:p>
        </p:txBody>
      </p:sp>
      <p:sp>
        <p:nvSpPr>
          <p:cNvPr id="485" name="Google Shape;485;p47"/>
          <p:cNvSpPr txBox="1"/>
          <p:nvPr/>
        </p:nvSpPr>
        <p:spPr>
          <a:xfrm rot="5400000">
            <a:off x="4065600" y="4093575"/>
            <a:ext cx="708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19</a:t>
            </a:r>
            <a:endParaRPr sz="800">
              <a:latin typeface="Montserrat"/>
              <a:ea typeface="Montserrat"/>
              <a:cs typeface="Montserrat"/>
              <a:sym typeface="Montserrat"/>
            </a:endParaRPr>
          </a:p>
        </p:txBody>
      </p:sp>
      <p:sp>
        <p:nvSpPr>
          <p:cNvPr id="486" name="Google Shape;486;p47"/>
          <p:cNvSpPr txBox="1"/>
          <p:nvPr/>
        </p:nvSpPr>
        <p:spPr>
          <a:xfrm rot="5400000">
            <a:off x="5284125" y="4151300"/>
            <a:ext cx="8139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19</a:t>
            </a:r>
            <a:endParaRPr sz="800">
              <a:latin typeface="Montserrat"/>
              <a:ea typeface="Montserrat"/>
              <a:cs typeface="Montserrat"/>
              <a:sym typeface="Montserrat"/>
            </a:endParaRPr>
          </a:p>
        </p:txBody>
      </p:sp>
      <p:sp>
        <p:nvSpPr>
          <p:cNvPr id="487" name="Google Shape;487;p47"/>
          <p:cNvSpPr txBox="1"/>
          <p:nvPr/>
        </p:nvSpPr>
        <p:spPr>
          <a:xfrm rot="5400000">
            <a:off x="6695486" y="4157946"/>
            <a:ext cx="801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20</a:t>
            </a:r>
            <a:endParaRPr sz="800">
              <a:latin typeface="Montserrat"/>
              <a:ea typeface="Montserrat"/>
              <a:cs typeface="Montserrat"/>
              <a:sym typeface="Montserrat"/>
            </a:endParaRPr>
          </a:p>
        </p:txBody>
      </p:sp>
      <p:sp>
        <p:nvSpPr>
          <p:cNvPr id="488" name="Google Shape;488;p47"/>
          <p:cNvSpPr txBox="1"/>
          <p:nvPr/>
        </p:nvSpPr>
        <p:spPr>
          <a:xfrm rot="5400000">
            <a:off x="7727950" y="4167750"/>
            <a:ext cx="8574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20</a:t>
            </a:r>
            <a:endParaRPr sz="800">
              <a:latin typeface="Montserrat"/>
              <a:ea typeface="Montserrat"/>
              <a:cs typeface="Montserrat"/>
              <a:sym typeface="Montserrat"/>
            </a:endParaRPr>
          </a:p>
        </p:txBody>
      </p:sp>
      <p:sp>
        <p:nvSpPr>
          <p:cNvPr id="489" name="Google Shape;489;p47"/>
          <p:cNvSpPr txBox="1"/>
          <p:nvPr/>
        </p:nvSpPr>
        <p:spPr>
          <a:xfrm rot="5400000">
            <a:off x="8360785" y="4157958"/>
            <a:ext cx="801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21</a:t>
            </a:r>
            <a:endParaRPr sz="800">
              <a:latin typeface="Montserrat"/>
              <a:ea typeface="Montserrat"/>
              <a:cs typeface="Montserrat"/>
              <a:sym typeface="Montserrat"/>
            </a:endParaRPr>
          </a:p>
        </p:txBody>
      </p:sp>
      <p:sp>
        <p:nvSpPr>
          <p:cNvPr id="490" name="Google Shape;490;p47"/>
          <p:cNvSpPr txBox="1"/>
          <p:nvPr/>
        </p:nvSpPr>
        <p:spPr>
          <a:xfrm rot="5400000">
            <a:off x="1936775" y="4127550"/>
            <a:ext cx="7569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18</a:t>
            </a:r>
            <a:endParaRPr sz="800">
              <a:latin typeface="Montserrat"/>
              <a:ea typeface="Montserrat"/>
              <a:cs typeface="Montserrat"/>
              <a:sym typeface="Montserrat"/>
            </a:endParaRPr>
          </a:p>
        </p:txBody>
      </p:sp>
      <p:sp>
        <p:nvSpPr>
          <p:cNvPr id="491" name="Google Shape;491;p47"/>
          <p:cNvSpPr txBox="1"/>
          <p:nvPr/>
        </p:nvSpPr>
        <p:spPr>
          <a:xfrm rot="5400000">
            <a:off x="889022" y="4140073"/>
            <a:ext cx="7779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17</a:t>
            </a:r>
            <a:endParaRPr sz="800">
              <a:latin typeface="Montserrat"/>
              <a:ea typeface="Montserrat"/>
              <a:cs typeface="Montserrat"/>
              <a:sym typeface="Montserrat"/>
            </a:endParaRPr>
          </a:p>
        </p:txBody>
      </p:sp>
      <p:sp>
        <p:nvSpPr>
          <p:cNvPr id="492" name="Google Shape;492;p47"/>
          <p:cNvSpPr txBox="1"/>
          <p:nvPr/>
        </p:nvSpPr>
        <p:spPr>
          <a:xfrm rot="-5400000">
            <a:off x="-1003725" y="2160550"/>
            <a:ext cx="2776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Number of Bike Trips </a:t>
            </a:r>
            <a:endParaRPr>
              <a:latin typeface="Montserrat"/>
              <a:ea typeface="Montserrat"/>
              <a:cs typeface="Montserrat"/>
              <a:sym typeface="Montserrat"/>
            </a:endParaRPr>
          </a:p>
        </p:txBody>
      </p:sp>
      <p:sp>
        <p:nvSpPr>
          <p:cNvPr id="493" name="Google Shape;493;p47"/>
          <p:cNvSpPr/>
          <p:nvPr/>
        </p:nvSpPr>
        <p:spPr>
          <a:xfrm>
            <a:off x="7208925" y="891126"/>
            <a:ext cx="210000" cy="203400"/>
          </a:xfrm>
          <a:prstGeom prst="rect">
            <a:avLst/>
          </a:prstGeom>
          <a:solidFill>
            <a:srgbClr val="7692C1"/>
          </a:solidFill>
          <a:ln cap="flat" cmpd="sng" w="9525">
            <a:solidFill>
              <a:srgbClr val="7692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7208925" y="1150113"/>
            <a:ext cx="210000" cy="203400"/>
          </a:xfrm>
          <a:prstGeom prst="rect">
            <a:avLst/>
          </a:prstGeom>
          <a:solidFill>
            <a:srgbClr val="F39130"/>
          </a:solidFill>
          <a:ln cap="flat" cmpd="sng" w="9525">
            <a:solidFill>
              <a:srgbClr val="F39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txBox="1"/>
          <p:nvPr/>
        </p:nvSpPr>
        <p:spPr>
          <a:xfrm>
            <a:off x="7418926" y="778025"/>
            <a:ext cx="1580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Available data</a:t>
            </a:r>
            <a:endParaRPr>
              <a:latin typeface="Montserrat"/>
              <a:ea typeface="Montserrat"/>
              <a:cs typeface="Montserrat"/>
              <a:sym typeface="Montserrat"/>
            </a:endParaRPr>
          </a:p>
        </p:txBody>
      </p:sp>
      <p:sp>
        <p:nvSpPr>
          <p:cNvPr id="496" name="Google Shape;496;p47"/>
          <p:cNvSpPr txBox="1"/>
          <p:nvPr/>
        </p:nvSpPr>
        <p:spPr>
          <a:xfrm>
            <a:off x="7418925" y="1071475"/>
            <a:ext cx="10524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Forecast </a:t>
            </a:r>
            <a:endParaRPr>
              <a:latin typeface="Montserrat"/>
              <a:ea typeface="Montserrat"/>
              <a:cs typeface="Montserrat"/>
              <a:sym typeface="Montserrat"/>
            </a:endParaRPr>
          </a:p>
        </p:txBody>
      </p:sp>
      <p:sp>
        <p:nvSpPr>
          <p:cNvPr id="497" name="Google Shape;497;p47"/>
          <p:cNvSpPr txBox="1"/>
          <p:nvPr/>
        </p:nvSpPr>
        <p:spPr>
          <a:xfrm>
            <a:off x="512921" y="1502657"/>
            <a:ext cx="5742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20,000</a:t>
            </a:r>
            <a:endParaRPr sz="800">
              <a:latin typeface="Montserrat"/>
              <a:ea typeface="Montserrat"/>
              <a:cs typeface="Montserrat"/>
              <a:sym typeface="Montserrat"/>
            </a:endParaRPr>
          </a:p>
        </p:txBody>
      </p:sp>
      <p:sp>
        <p:nvSpPr>
          <p:cNvPr id="498" name="Google Shape;498;p47"/>
          <p:cNvSpPr txBox="1"/>
          <p:nvPr/>
        </p:nvSpPr>
        <p:spPr>
          <a:xfrm>
            <a:off x="514475" y="2109625"/>
            <a:ext cx="7773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10,000</a:t>
            </a:r>
            <a:endParaRPr sz="800">
              <a:latin typeface="Montserrat"/>
              <a:ea typeface="Montserrat"/>
              <a:cs typeface="Montserrat"/>
              <a:sym typeface="Montserrat"/>
            </a:endParaRPr>
          </a:p>
        </p:txBody>
      </p:sp>
      <p:sp>
        <p:nvSpPr>
          <p:cNvPr id="499" name="Google Shape;499;p47"/>
          <p:cNvSpPr txBox="1"/>
          <p:nvPr/>
        </p:nvSpPr>
        <p:spPr>
          <a:xfrm>
            <a:off x="563333" y="3134510"/>
            <a:ext cx="72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3000</a:t>
            </a:r>
            <a:endParaRPr sz="800">
              <a:latin typeface="Montserrat"/>
              <a:ea typeface="Montserrat"/>
              <a:cs typeface="Montserrat"/>
              <a:sym typeface="Montserrat"/>
            </a:endParaRPr>
          </a:p>
        </p:txBody>
      </p:sp>
      <p:sp>
        <p:nvSpPr>
          <p:cNvPr id="500" name="Google Shape;500;p47"/>
          <p:cNvSpPr txBox="1"/>
          <p:nvPr/>
        </p:nvSpPr>
        <p:spPr>
          <a:xfrm>
            <a:off x="558835" y="3546817"/>
            <a:ext cx="482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1000</a:t>
            </a:r>
            <a:endParaRPr sz="800">
              <a:latin typeface="Montserrat"/>
              <a:ea typeface="Montserrat"/>
              <a:cs typeface="Montserrat"/>
              <a:sym typeface="Montserrat"/>
            </a:endParaRPr>
          </a:p>
        </p:txBody>
      </p:sp>
      <p:sp>
        <p:nvSpPr>
          <p:cNvPr id="501" name="Google Shape;501;p47"/>
          <p:cNvSpPr txBox="1"/>
          <p:nvPr/>
        </p:nvSpPr>
        <p:spPr>
          <a:xfrm>
            <a:off x="639525" y="3717575"/>
            <a:ext cx="30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0</a:t>
            </a:r>
            <a:endParaRPr sz="800">
              <a:latin typeface="Montserrat"/>
              <a:ea typeface="Montserrat"/>
              <a:cs typeface="Montserrat"/>
              <a:sym typeface="Montserrat"/>
            </a:endParaRPr>
          </a:p>
        </p:txBody>
      </p:sp>
      <p:sp>
        <p:nvSpPr>
          <p:cNvPr id="502" name="Google Shape;502;p47"/>
          <p:cNvSpPr txBox="1"/>
          <p:nvPr/>
        </p:nvSpPr>
        <p:spPr>
          <a:xfrm>
            <a:off x="563425" y="2716600"/>
            <a:ext cx="72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5000</a:t>
            </a:r>
            <a:endParaRPr sz="800">
              <a:latin typeface="Montserrat"/>
              <a:ea typeface="Montserrat"/>
              <a:cs typeface="Montserrat"/>
              <a:sym typeface="Montserrat"/>
            </a:endParaRPr>
          </a:p>
        </p:txBody>
      </p:sp>
      <p:sp>
        <p:nvSpPr>
          <p:cNvPr id="503" name="Google Shape;503;p47"/>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47"/>
          <p:cNvPicPr preferRelativeResize="0"/>
          <p:nvPr/>
        </p:nvPicPr>
        <p:blipFill>
          <a:blip r:embed="rId5">
            <a:alphaModFix/>
          </a:blip>
          <a:stretch>
            <a:fillRect/>
          </a:stretch>
        </p:blipFill>
        <p:spPr>
          <a:xfrm>
            <a:off x="8564326" y="4877875"/>
            <a:ext cx="483600" cy="225500"/>
          </a:xfrm>
          <a:prstGeom prst="rect">
            <a:avLst/>
          </a:prstGeom>
          <a:noFill/>
          <a:ln>
            <a:noFill/>
          </a:ln>
        </p:spPr>
      </p:pic>
      <p:sp>
        <p:nvSpPr>
          <p:cNvPr id="505" name="Google Shape;505;p47"/>
          <p:cNvSpPr txBox="1"/>
          <p:nvPr/>
        </p:nvSpPr>
        <p:spPr>
          <a:xfrm>
            <a:off x="4243350" y="4309950"/>
            <a:ext cx="657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Date</a:t>
            </a:r>
            <a:endParaRPr>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8"/>
          <p:cNvPicPr preferRelativeResize="0"/>
          <p:nvPr/>
        </p:nvPicPr>
        <p:blipFill rotWithShape="1">
          <a:blip r:embed="rId3">
            <a:alphaModFix/>
          </a:blip>
          <a:srcRect b="3768" l="2140" r="-2139" t="53983"/>
          <a:stretch/>
        </p:blipFill>
        <p:spPr>
          <a:xfrm>
            <a:off x="380625" y="1713899"/>
            <a:ext cx="8881425" cy="2620575"/>
          </a:xfrm>
          <a:prstGeom prst="rect">
            <a:avLst/>
          </a:prstGeom>
          <a:noFill/>
          <a:ln>
            <a:noFill/>
          </a:ln>
        </p:spPr>
      </p:pic>
      <p:sp>
        <p:nvSpPr>
          <p:cNvPr id="511" name="Google Shape;511;p48"/>
          <p:cNvSpPr/>
          <p:nvPr/>
        </p:nvSpPr>
        <p:spPr>
          <a:xfrm>
            <a:off x="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48"/>
          <p:cNvPicPr preferRelativeResize="0"/>
          <p:nvPr/>
        </p:nvPicPr>
        <p:blipFill>
          <a:blip r:embed="rId4">
            <a:alphaModFix/>
          </a:blip>
          <a:stretch>
            <a:fillRect/>
          </a:stretch>
        </p:blipFill>
        <p:spPr>
          <a:xfrm>
            <a:off x="8564326" y="4877875"/>
            <a:ext cx="483600" cy="225500"/>
          </a:xfrm>
          <a:prstGeom prst="rect">
            <a:avLst/>
          </a:prstGeom>
          <a:noFill/>
          <a:ln>
            <a:noFill/>
          </a:ln>
        </p:spPr>
      </p:pic>
      <p:sp>
        <p:nvSpPr>
          <p:cNvPr id="513" name="Google Shape;513;p48"/>
          <p:cNvSpPr txBox="1"/>
          <p:nvPr>
            <p:ph type="title"/>
          </p:nvPr>
        </p:nvSpPr>
        <p:spPr>
          <a:xfrm>
            <a:off x="410925" y="360251"/>
            <a:ext cx="8229600" cy="64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Loss due to COVID: 12k Rides per day </a:t>
            </a:r>
            <a:endParaRPr sz="3000">
              <a:solidFill>
                <a:srgbClr val="000000"/>
              </a:solidFill>
              <a:latin typeface="Montserrat"/>
              <a:ea typeface="Montserrat"/>
              <a:cs typeface="Montserrat"/>
              <a:sym typeface="Montserrat"/>
            </a:endParaRPr>
          </a:p>
        </p:txBody>
      </p:sp>
      <p:pic>
        <p:nvPicPr>
          <p:cNvPr id="514" name="Google Shape;514;p48"/>
          <p:cNvPicPr preferRelativeResize="0"/>
          <p:nvPr/>
        </p:nvPicPr>
        <p:blipFill>
          <a:blip r:embed="rId5">
            <a:alphaModFix/>
          </a:blip>
          <a:stretch>
            <a:fillRect/>
          </a:stretch>
        </p:blipFill>
        <p:spPr>
          <a:xfrm>
            <a:off x="1296055" y="4431755"/>
            <a:ext cx="6822273" cy="482893"/>
          </a:xfrm>
          <a:prstGeom prst="rect">
            <a:avLst/>
          </a:prstGeom>
          <a:noFill/>
          <a:ln>
            <a:noFill/>
          </a:ln>
        </p:spPr>
      </p:pic>
      <p:sp>
        <p:nvSpPr>
          <p:cNvPr id="515" name="Google Shape;515;p48"/>
          <p:cNvSpPr txBox="1"/>
          <p:nvPr/>
        </p:nvSpPr>
        <p:spPr>
          <a:xfrm rot="5400000">
            <a:off x="3133400" y="4567125"/>
            <a:ext cx="855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18</a:t>
            </a:r>
            <a:endParaRPr sz="800">
              <a:latin typeface="Montserrat"/>
              <a:ea typeface="Montserrat"/>
              <a:cs typeface="Montserrat"/>
              <a:sym typeface="Montserrat"/>
            </a:endParaRPr>
          </a:p>
        </p:txBody>
      </p:sp>
      <p:sp>
        <p:nvSpPr>
          <p:cNvPr id="516" name="Google Shape;516;p48"/>
          <p:cNvSpPr txBox="1"/>
          <p:nvPr/>
        </p:nvSpPr>
        <p:spPr>
          <a:xfrm rot="5400000">
            <a:off x="4198950" y="4531725"/>
            <a:ext cx="7461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19</a:t>
            </a:r>
            <a:endParaRPr sz="800">
              <a:latin typeface="Montserrat"/>
              <a:ea typeface="Montserrat"/>
              <a:cs typeface="Montserrat"/>
              <a:sym typeface="Montserrat"/>
            </a:endParaRPr>
          </a:p>
        </p:txBody>
      </p:sp>
      <p:sp>
        <p:nvSpPr>
          <p:cNvPr id="517" name="Google Shape;517;p48"/>
          <p:cNvSpPr txBox="1"/>
          <p:nvPr/>
        </p:nvSpPr>
        <p:spPr>
          <a:xfrm rot="5400000">
            <a:off x="5442975" y="4538958"/>
            <a:ext cx="801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19</a:t>
            </a:r>
            <a:endParaRPr sz="800">
              <a:latin typeface="Montserrat"/>
              <a:ea typeface="Montserrat"/>
              <a:cs typeface="Montserrat"/>
              <a:sym typeface="Montserrat"/>
            </a:endParaRPr>
          </a:p>
        </p:txBody>
      </p:sp>
      <p:sp>
        <p:nvSpPr>
          <p:cNvPr id="518" name="Google Shape;518;p48"/>
          <p:cNvSpPr txBox="1"/>
          <p:nvPr/>
        </p:nvSpPr>
        <p:spPr>
          <a:xfrm rot="5400000">
            <a:off x="6847886" y="4538946"/>
            <a:ext cx="801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20</a:t>
            </a:r>
            <a:endParaRPr sz="800">
              <a:latin typeface="Montserrat"/>
              <a:ea typeface="Montserrat"/>
              <a:cs typeface="Montserrat"/>
              <a:sym typeface="Montserrat"/>
            </a:endParaRPr>
          </a:p>
        </p:txBody>
      </p:sp>
      <p:sp>
        <p:nvSpPr>
          <p:cNvPr id="519" name="Google Shape;519;p48"/>
          <p:cNvSpPr txBox="1"/>
          <p:nvPr/>
        </p:nvSpPr>
        <p:spPr>
          <a:xfrm rot="5400000">
            <a:off x="7887700" y="4556225"/>
            <a:ext cx="8427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20</a:t>
            </a:r>
            <a:endParaRPr sz="800">
              <a:latin typeface="Montserrat"/>
              <a:ea typeface="Montserrat"/>
              <a:cs typeface="Montserrat"/>
              <a:sym typeface="Montserrat"/>
            </a:endParaRPr>
          </a:p>
        </p:txBody>
      </p:sp>
      <p:sp>
        <p:nvSpPr>
          <p:cNvPr id="520" name="Google Shape;520;p48"/>
          <p:cNvSpPr txBox="1"/>
          <p:nvPr/>
        </p:nvSpPr>
        <p:spPr>
          <a:xfrm rot="5400000">
            <a:off x="8559525" y="4489026"/>
            <a:ext cx="7083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21</a:t>
            </a:r>
            <a:endParaRPr sz="800">
              <a:latin typeface="Montserrat"/>
              <a:ea typeface="Montserrat"/>
              <a:cs typeface="Montserrat"/>
              <a:sym typeface="Montserrat"/>
            </a:endParaRPr>
          </a:p>
        </p:txBody>
      </p:sp>
      <p:sp>
        <p:nvSpPr>
          <p:cNvPr id="521" name="Google Shape;521;p48"/>
          <p:cNvSpPr txBox="1"/>
          <p:nvPr/>
        </p:nvSpPr>
        <p:spPr>
          <a:xfrm rot="5400000">
            <a:off x="2058275" y="4553751"/>
            <a:ext cx="8187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Jan 18</a:t>
            </a:r>
            <a:endParaRPr sz="800">
              <a:latin typeface="Montserrat"/>
              <a:ea typeface="Montserrat"/>
              <a:cs typeface="Montserrat"/>
              <a:sym typeface="Montserrat"/>
            </a:endParaRPr>
          </a:p>
        </p:txBody>
      </p:sp>
      <p:sp>
        <p:nvSpPr>
          <p:cNvPr id="522" name="Google Shape;522;p48"/>
          <p:cNvSpPr txBox="1"/>
          <p:nvPr/>
        </p:nvSpPr>
        <p:spPr>
          <a:xfrm rot="5400000">
            <a:off x="1087475" y="4487300"/>
            <a:ext cx="6858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July 17</a:t>
            </a:r>
            <a:endParaRPr sz="800">
              <a:latin typeface="Montserrat"/>
              <a:ea typeface="Montserrat"/>
              <a:cs typeface="Montserrat"/>
              <a:sym typeface="Montserrat"/>
            </a:endParaRPr>
          </a:p>
        </p:txBody>
      </p:sp>
      <p:sp>
        <p:nvSpPr>
          <p:cNvPr id="523" name="Google Shape;523;p48"/>
          <p:cNvSpPr txBox="1"/>
          <p:nvPr/>
        </p:nvSpPr>
        <p:spPr>
          <a:xfrm rot="-5400000">
            <a:off x="-1360375" y="2290750"/>
            <a:ext cx="3144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Number of Bike Trips </a:t>
            </a:r>
            <a:endParaRPr>
              <a:latin typeface="Montserrat"/>
              <a:ea typeface="Montserrat"/>
              <a:cs typeface="Montserrat"/>
              <a:sym typeface="Montserrat"/>
            </a:endParaRPr>
          </a:p>
        </p:txBody>
      </p:sp>
      <p:pic>
        <p:nvPicPr>
          <p:cNvPr id="524" name="Google Shape;524;p48"/>
          <p:cNvPicPr preferRelativeResize="0"/>
          <p:nvPr/>
        </p:nvPicPr>
        <p:blipFill rotWithShape="1">
          <a:blip r:embed="rId6">
            <a:alphaModFix amt="27000"/>
          </a:blip>
          <a:srcRect b="13468" l="79046" r="3884" t="4805"/>
          <a:stretch/>
        </p:blipFill>
        <p:spPr>
          <a:xfrm>
            <a:off x="7682725" y="2132325"/>
            <a:ext cx="1365199" cy="1944913"/>
          </a:xfrm>
          <a:prstGeom prst="rect">
            <a:avLst/>
          </a:prstGeom>
          <a:noFill/>
          <a:ln>
            <a:noFill/>
          </a:ln>
        </p:spPr>
      </p:pic>
      <p:sp>
        <p:nvSpPr>
          <p:cNvPr id="525" name="Google Shape;525;p48"/>
          <p:cNvSpPr/>
          <p:nvPr/>
        </p:nvSpPr>
        <p:spPr>
          <a:xfrm>
            <a:off x="7254800" y="1180226"/>
            <a:ext cx="210000" cy="203400"/>
          </a:xfrm>
          <a:prstGeom prst="rect">
            <a:avLst/>
          </a:prstGeom>
          <a:solidFill>
            <a:srgbClr val="7692C1"/>
          </a:solidFill>
          <a:ln cap="flat" cmpd="sng" w="9525">
            <a:solidFill>
              <a:srgbClr val="7692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7254800" y="1452524"/>
            <a:ext cx="210000" cy="203400"/>
          </a:xfrm>
          <a:prstGeom prst="rect">
            <a:avLst/>
          </a:prstGeom>
          <a:solidFill>
            <a:srgbClr val="F39130"/>
          </a:solidFill>
          <a:ln cap="flat" cmpd="sng" w="9525">
            <a:solidFill>
              <a:srgbClr val="F39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txBox="1"/>
          <p:nvPr/>
        </p:nvSpPr>
        <p:spPr>
          <a:xfrm>
            <a:off x="7464801" y="1067125"/>
            <a:ext cx="1580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Available data</a:t>
            </a:r>
            <a:endParaRPr>
              <a:latin typeface="Montserrat"/>
              <a:ea typeface="Montserrat"/>
              <a:cs typeface="Montserrat"/>
              <a:sym typeface="Montserrat"/>
            </a:endParaRPr>
          </a:p>
        </p:txBody>
      </p:sp>
      <p:sp>
        <p:nvSpPr>
          <p:cNvPr id="528" name="Google Shape;528;p48"/>
          <p:cNvSpPr txBox="1"/>
          <p:nvPr/>
        </p:nvSpPr>
        <p:spPr>
          <a:xfrm>
            <a:off x="7464791" y="1336250"/>
            <a:ext cx="10524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Forecast </a:t>
            </a:r>
            <a:endParaRPr>
              <a:latin typeface="Montserrat"/>
              <a:ea typeface="Montserrat"/>
              <a:cs typeface="Montserrat"/>
              <a:sym typeface="Montserrat"/>
            </a:endParaRPr>
          </a:p>
        </p:txBody>
      </p:sp>
      <p:sp>
        <p:nvSpPr>
          <p:cNvPr id="529" name="Google Shape;529;p48"/>
          <p:cNvSpPr txBox="1"/>
          <p:nvPr/>
        </p:nvSpPr>
        <p:spPr>
          <a:xfrm>
            <a:off x="4243350" y="4657450"/>
            <a:ext cx="657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Date</a:t>
            </a:r>
            <a:endParaRPr>
              <a:solidFill>
                <a:schemeClr val="dk1"/>
              </a:solidFill>
              <a:latin typeface="Montserrat"/>
              <a:ea typeface="Montserrat"/>
              <a:cs typeface="Montserrat"/>
              <a:sym typeface="Montserrat"/>
            </a:endParaRPr>
          </a:p>
        </p:txBody>
      </p:sp>
      <p:sp>
        <p:nvSpPr>
          <p:cNvPr id="530" name="Google Shape;530;p48"/>
          <p:cNvSpPr txBox="1"/>
          <p:nvPr/>
        </p:nvSpPr>
        <p:spPr>
          <a:xfrm>
            <a:off x="334721" y="1654407"/>
            <a:ext cx="5742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20,000</a:t>
            </a:r>
            <a:endParaRPr sz="800">
              <a:latin typeface="Montserrat"/>
              <a:ea typeface="Montserrat"/>
              <a:cs typeface="Montserrat"/>
              <a:sym typeface="Montserrat"/>
            </a:endParaRPr>
          </a:p>
        </p:txBody>
      </p:sp>
      <p:sp>
        <p:nvSpPr>
          <p:cNvPr id="531" name="Google Shape;531;p48"/>
          <p:cNvSpPr txBox="1"/>
          <p:nvPr/>
        </p:nvSpPr>
        <p:spPr>
          <a:xfrm>
            <a:off x="334733" y="2490623"/>
            <a:ext cx="72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10,</a:t>
            </a:r>
            <a:r>
              <a:rPr lang="en" sz="800">
                <a:latin typeface="Montserrat"/>
                <a:ea typeface="Montserrat"/>
                <a:cs typeface="Montserrat"/>
                <a:sym typeface="Montserrat"/>
              </a:rPr>
              <a:t>000</a:t>
            </a:r>
            <a:endParaRPr sz="800">
              <a:latin typeface="Montserrat"/>
              <a:ea typeface="Montserrat"/>
              <a:cs typeface="Montserrat"/>
              <a:sym typeface="Montserrat"/>
            </a:endParaRPr>
          </a:p>
        </p:txBody>
      </p:sp>
      <p:sp>
        <p:nvSpPr>
          <p:cNvPr id="532" name="Google Shape;532;p48"/>
          <p:cNvSpPr txBox="1"/>
          <p:nvPr/>
        </p:nvSpPr>
        <p:spPr>
          <a:xfrm>
            <a:off x="334733" y="3515510"/>
            <a:ext cx="72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3000</a:t>
            </a:r>
            <a:endParaRPr sz="800">
              <a:latin typeface="Montserrat"/>
              <a:ea typeface="Montserrat"/>
              <a:cs typeface="Montserrat"/>
              <a:sym typeface="Montserrat"/>
            </a:endParaRPr>
          </a:p>
        </p:txBody>
      </p:sp>
      <p:sp>
        <p:nvSpPr>
          <p:cNvPr id="533" name="Google Shape;533;p48"/>
          <p:cNvSpPr txBox="1"/>
          <p:nvPr/>
        </p:nvSpPr>
        <p:spPr>
          <a:xfrm>
            <a:off x="330235" y="3927817"/>
            <a:ext cx="482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1000</a:t>
            </a:r>
            <a:endParaRPr sz="800">
              <a:latin typeface="Montserrat"/>
              <a:ea typeface="Montserrat"/>
              <a:cs typeface="Montserrat"/>
              <a:sym typeface="Montserrat"/>
            </a:endParaRPr>
          </a:p>
        </p:txBody>
      </p:sp>
      <p:sp>
        <p:nvSpPr>
          <p:cNvPr id="534" name="Google Shape;534;p48"/>
          <p:cNvSpPr txBox="1"/>
          <p:nvPr/>
        </p:nvSpPr>
        <p:spPr>
          <a:xfrm>
            <a:off x="334735" y="4098574"/>
            <a:ext cx="473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0</a:t>
            </a:r>
            <a:endParaRPr sz="800">
              <a:latin typeface="Montserrat"/>
              <a:ea typeface="Montserrat"/>
              <a:cs typeface="Montserrat"/>
              <a:sym typeface="Montserrat"/>
            </a:endParaRPr>
          </a:p>
        </p:txBody>
      </p:sp>
      <p:cxnSp>
        <p:nvCxnSpPr>
          <p:cNvPr id="535" name="Google Shape;535;p48"/>
          <p:cNvCxnSpPr/>
          <p:nvPr/>
        </p:nvCxnSpPr>
        <p:spPr>
          <a:xfrm flipH="1" rot="10800000">
            <a:off x="369488" y="2103525"/>
            <a:ext cx="8675400" cy="288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48"/>
          <p:cNvSpPr txBox="1"/>
          <p:nvPr/>
        </p:nvSpPr>
        <p:spPr>
          <a:xfrm>
            <a:off x="1661946" y="1903107"/>
            <a:ext cx="5742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15,000</a:t>
            </a:r>
            <a:endParaRPr sz="800">
              <a:latin typeface="Montserrat"/>
              <a:ea typeface="Montserrat"/>
              <a:cs typeface="Montserrat"/>
              <a:sym typeface="Montserrat"/>
            </a:endParaRPr>
          </a:p>
        </p:txBody>
      </p:sp>
      <p:cxnSp>
        <p:nvCxnSpPr>
          <p:cNvPr id="537" name="Google Shape;537;p48"/>
          <p:cNvCxnSpPr/>
          <p:nvPr/>
        </p:nvCxnSpPr>
        <p:spPr>
          <a:xfrm flipH="1" rot="10800000">
            <a:off x="369488" y="3690838"/>
            <a:ext cx="8675400" cy="28800"/>
          </a:xfrm>
          <a:prstGeom prst="straightConnector1">
            <a:avLst/>
          </a:prstGeom>
          <a:noFill/>
          <a:ln cap="flat" cmpd="sng" w="9525">
            <a:solidFill>
              <a:schemeClr val="dk2"/>
            </a:solidFill>
            <a:prstDash val="solid"/>
            <a:round/>
            <a:headEnd len="med" w="med" type="none"/>
            <a:tailEnd len="med" w="med" type="none"/>
          </a:ln>
        </p:spPr>
      </p:cxnSp>
      <p:sp>
        <p:nvSpPr>
          <p:cNvPr id="538" name="Google Shape;538;p48"/>
          <p:cNvSpPr txBox="1"/>
          <p:nvPr/>
        </p:nvSpPr>
        <p:spPr>
          <a:xfrm>
            <a:off x="334733" y="3097610"/>
            <a:ext cx="72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5</a:t>
            </a:r>
            <a:r>
              <a:rPr lang="en" sz="800">
                <a:latin typeface="Montserrat"/>
                <a:ea typeface="Montserrat"/>
                <a:cs typeface="Montserrat"/>
                <a:sym typeface="Montserrat"/>
              </a:rPr>
              <a:t>000</a:t>
            </a:r>
            <a:endParaRPr sz="8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Montserrat"/>
                <a:ea typeface="Montserrat"/>
                <a:cs typeface="Montserrat"/>
                <a:sym typeface="Montserrat"/>
              </a:rPr>
              <a:t>Let's</a:t>
            </a:r>
            <a:r>
              <a:rPr lang="en" sz="3000">
                <a:solidFill>
                  <a:srgbClr val="000000"/>
                </a:solidFill>
                <a:latin typeface="Montserrat"/>
                <a:ea typeface="Montserrat"/>
                <a:cs typeface="Montserrat"/>
                <a:sym typeface="Montserrat"/>
              </a:rPr>
              <a:t> break it down:</a:t>
            </a:r>
            <a:endParaRPr sz="3000">
              <a:solidFill>
                <a:srgbClr val="000000"/>
              </a:solidFill>
              <a:latin typeface="Montserrat"/>
              <a:ea typeface="Montserrat"/>
              <a:cs typeface="Montserrat"/>
              <a:sym typeface="Montserrat"/>
            </a:endParaRPr>
          </a:p>
        </p:txBody>
      </p:sp>
      <p:sp>
        <p:nvSpPr>
          <p:cNvPr id="544" name="Google Shape;544;p49"/>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49"/>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546" name="Google Shape;546;p49"/>
          <p:cNvSpPr txBox="1"/>
          <p:nvPr>
            <p:ph idx="1" type="body"/>
          </p:nvPr>
        </p:nvSpPr>
        <p:spPr>
          <a:xfrm>
            <a:off x="457200" y="1218000"/>
            <a:ext cx="7530300" cy="231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Montserrat"/>
                <a:ea typeface="Montserrat"/>
                <a:cs typeface="Montserrat"/>
                <a:sym typeface="Montserrat"/>
              </a:rPr>
              <a:t>There are </a:t>
            </a:r>
            <a:r>
              <a:rPr b="1" lang="en" sz="2000">
                <a:solidFill>
                  <a:srgbClr val="3366FF"/>
                </a:solidFill>
                <a:latin typeface="Montserrat"/>
                <a:ea typeface="Montserrat"/>
                <a:cs typeface="Montserrat"/>
                <a:sym typeface="Montserrat"/>
              </a:rPr>
              <a:t>12</a:t>
            </a:r>
            <a:r>
              <a:rPr b="1" lang="en" sz="2000">
                <a:solidFill>
                  <a:srgbClr val="3366FF"/>
                </a:solidFill>
                <a:latin typeface="Montserrat"/>
                <a:ea typeface="Montserrat"/>
                <a:cs typeface="Montserrat"/>
                <a:sym typeface="Montserrat"/>
              </a:rPr>
              <a:t>k rides</a:t>
            </a:r>
            <a:r>
              <a:rPr lang="en" sz="2000">
                <a:latin typeface="Montserrat"/>
                <a:ea typeface="Montserrat"/>
                <a:cs typeface="Montserrat"/>
                <a:sym typeface="Montserrat"/>
              </a:rPr>
              <a:t> per day* with $3.70 avg. revenue per ride=$45k per day.</a:t>
            </a:r>
            <a:endParaRPr sz="2000">
              <a:latin typeface="Montserrat"/>
              <a:ea typeface="Montserrat"/>
              <a:cs typeface="Montserrat"/>
              <a:sym typeface="Montserrat"/>
            </a:endParaRPr>
          </a:p>
          <a:p>
            <a:pPr indent="0" lvl="0" marL="0" rtl="0" algn="l">
              <a:spcBef>
                <a:spcPts val="600"/>
              </a:spcBef>
              <a:spcAft>
                <a:spcPts val="0"/>
              </a:spcAft>
              <a:buNone/>
            </a:pPr>
            <a:r>
              <a:t/>
            </a:r>
            <a:endParaRPr sz="1100">
              <a:latin typeface="Montserrat"/>
              <a:ea typeface="Montserrat"/>
              <a:cs typeface="Montserrat"/>
              <a:sym typeface="Montserrat"/>
            </a:endParaRPr>
          </a:p>
          <a:p>
            <a:pPr indent="0" lvl="0" marL="0" rtl="0" algn="l">
              <a:spcBef>
                <a:spcPts val="600"/>
              </a:spcBef>
              <a:spcAft>
                <a:spcPts val="0"/>
              </a:spcAft>
              <a:buNone/>
            </a:pPr>
            <a:r>
              <a:rPr lang="en" sz="2000">
                <a:latin typeface="Montserrat"/>
                <a:ea typeface="Montserrat"/>
                <a:cs typeface="Montserrat"/>
                <a:sym typeface="Montserrat"/>
              </a:rPr>
              <a:t>Data available: until September 2020</a:t>
            </a:r>
            <a:endParaRPr sz="2000">
              <a:latin typeface="Montserrat"/>
              <a:ea typeface="Montserrat"/>
              <a:cs typeface="Montserrat"/>
              <a:sym typeface="Montserrat"/>
            </a:endParaRPr>
          </a:p>
          <a:p>
            <a:pPr indent="0" lvl="0" marL="0" rtl="0" algn="l">
              <a:spcBef>
                <a:spcPts val="600"/>
              </a:spcBef>
              <a:spcAft>
                <a:spcPts val="0"/>
              </a:spcAft>
              <a:buNone/>
            </a:pPr>
            <a:r>
              <a:t/>
            </a:r>
            <a:endParaRPr sz="1300">
              <a:latin typeface="Montserrat"/>
              <a:ea typeface="Montserrat"/>
              <a:cs typeface="Montserrat"/>
              <a:sym typeface="Montserrat"/>
            </a:endParaRPr>
          </a:p>
          <a:p>
            <a:pPr indent="0" lvl="0" marL="0" rtl="0" algn="l">
              <a:spcBef>
                <a:spcPts val="600"/>
              </a:spcBef>
              <a:spcAft>
                <a:spcPts val="0"/>
              </a:spcAft>
              <a:buNone/>
            </a:pPr>
            <a:r>
              <a:rPr lang="en" sz="2000">
                <a:latin typeface="Montserrat"/>
                <a:ea typeface="Montserrat"/>
                <a:cs typeface="Montserrat"/>
                <a:sym typeface="Montserrat"/>
              </a:rPr>
              <a:t>Projected</a:t>
            </a:r>
            <a:r>
              <a:rPr lang="en" sz="2000">
                <a:solidFill>
                  <a:srgbClr val="000000"/>
                </a:solidFill>
                <a:latin typeface="Montserrat"/>
                <a:ea typeface="Montserrat"/>
                <a:cs typeface="Montserrat"/>
                <a:sym typeface="Montserrat"/>
              </a:rPr>
              <a:t> loss</a:t>
            </a:r>
            <a:r>
              <a:rPr lang="en" sz="2000">
                <a:latin typeface="Montserrat"/>
                <a:ea typeface="Montserrat"/>
                <a:cs typeface="Montserrat"/>
                <a:sym typeface="Montserrat"/>
              </a:rPr>
              <a:t> (from March to September): $</a:t>
            </a:r>
            <a:r>
              <a:rPr lang="en" sz="2000">
                <a:solidFill>
                  <a:srgbClr val="202124"/>
                </a:solidFill>
                <a:highlight>
                  <a:srgbClr val="FFFFFF"/>
                </a:highlight>
                <a:latin typeface="Montserrat"/>
                <a:ea typeface="Montserrat"/>
                <a:cs typeface="Montserrat"/>
                <a:sym typeface="Montserrat"/>
              </a:rPr>
              <a:t>7,380,000</a:t>
            </a:r>
            <a:endParaRPr sz="2000">
              <a:solidFill>
                <a:srgbClr val="202124"/>
              </a:solidFill>
              <a:highlight>
                <a:srgbClr val="FFFFFF"/>
              </a:highlight>
              <a:latin typeface="Montserrat"/>
              <a:ea typeface="Montserrat"/>
              <a:cs typeface="Montserrat"/>
              <a:sym typeface="Montserrat"/>
            </a:endParaRPr>
          </a:p>
          <a:p>
            <a:pPr indent="0" lvl="0" marL="457200" rtl="0" algn="l">
              <a:spcBef>
                <a:spcPts val="600"/>
              </a:spcBef>
              <a:spcAft>
                <a:spcPts val="0"/>
              </a:spcAft>
              <a:buNone/>
            </a:pPr>
            <a:r>
              <a:t/>
            </a:r>
            <a:endParaRPr sz="1700">
              <a:latin typeface="Montserrat"/>
              <a:ea typeface="Montserrat"/>
              <a:cs typeface="Montserrat"/>
              <a:sym typeface="Montserrat"/>
            </a:endParaRPr>
          </a:p>
          <a:p>
            <a:pPr indent="0" lvl="0" marL="0" rtl="0" algn="l">
              <a:spcBef>
                <a:spcPts val="600"/>
              </a:spcBef>
              <a:spcAft>
                <a:spcPts val="0"/>
              </a:spcAft>
              <a:buNone/>
            </a:pPr>
            <a:r>
              <a:t/>
            </a:r>
            <a:endParaRPr sz="1100"/>
          </a:p>
          <a:p>
            <a:pPr indent="0" lvl="0" marL="0" rtl="0" algn="l">
              <a:spcBef>
                <a:spcPts val="600"/>
              </a:spcBef>
              <a:spcAft>
                <a:spcPts val="0"/>
              </a:spcAft>
              <a:buNone/>
            </a:pPr>
            <a:r>
              <a:t/>
            </a:r>
            <a:endParaRPr sz="1100"/>
          </a:p>
        </p:txBody>
      </p:sp>
      <p:sp>
        <p:nvSpPr>
          <p:cNvPr id="547" name="Google Shape;547;p49"/>
          <p:cNvSpPr txBox="1"/>
          <p:nvPr/>
        </p:nvSpPr>
        <p:spPr>
          <a:xfrm>
            <a:off x="-150" y="4839425"/>
            <a:ext cx="39189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Montserrat"/>
                <a:ea typeface="Montserrat"/>
                <a:cs typeface="Montserrat"/>
                <a:sym typeface="Montserrat"/>
              </a:rPr>
              <a:t>Source: CFO DIve, The Verge</a:t>
            </a:r>
            <a:endParaRPr sz="900">
              <a:solidFill>
                <a:schemeClr val="dk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0"/>
          <p:cNvSpPr txBox="1"/>
          <p:nvPr>
            <p:ph type="title"/>
          </p:nvPr>
        </p:nvSpPr>
        <p:spPr>
          <a:xfrm>
            <a:off x="404875" y="2934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Facebook Prophet Algorithm:</a:t>
            </a:r>
            <a:endParaRPr sz="3000">
              <a:latin typeface="Montserrat"/>
              <a:ea typeface="Montserrat"/>
              <a:cs typeface="Montserrat"/>
              <a:sym typeface="Montserrat"/>
            </a:endParaRPr>
          </a:p>
        </p:txBody>
      </p:sp>
      <p:sp>
        <p:nvSpPr>
          <p:cNvPr id="553" name="Google Shape;553;p50"/>
          <p:cNvSpPr txBox="1"/>
          <p:nvPr/>
        </p:nvSpPr>
        <p:spPr>
          <a:xfrm>
            <a:off x="774225" y="1224100"/>
            <a:ext cx="7030500" cy="31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chemeClr val="lt1"/>
                </a:highlight>
              </a:rPr>
              <a:t>At its core, the Prophet procedure is an </a:t>
            </a:r>
            <a:r>
              <a:rPr lang="en">
                <a:solidFill>
                  <a:schemeClr val="dk1"/>
                </a:solidFill>
                <a:highlight>
                  <a:schemeClr val="lt1"/>
                </a:highlight>
                <a:uFill>
                  <a:noFill/>
                </a:uFill>
                <a:hlinkClick r:id="rId3">
                  <a:extLst>
                    <a:ext uri="{A12FA001-AC4F-418D-AE19-62706E023703}">
                      <ahyp:hlinkClr val="tx"/>
                    </a:ext>
                  </a:extLst>
                </a:hlinkClick>
              </a:rPr>
              <a:t>additive regression model</a:t>
            </a:r>
            <a:r>
              <a:rPr lang="en">
                <a:solidFill>
                  <a:schemeClr val="dk1"/>
                </a:solidFill>
                <a:highlight>
                  <a:schemeClr val="lt1"/>
                </a:highlight>
              </a:rPr>
              <a:t> with four main components:</a:t>
            </a:r>
            <a:endParaRPr>
              <a:solidFill>
                <a:schemeClr val="dk1"/>
              </a:solidFill>
              <a:highlight>
                <a:schemeClr val="lt1"/>
              </a:highlight>
            </a:endParaRPr>
          </a:p>
          <a:p>
            <a:pPr indent="-228600" lvl="0" marL="457200" rtl="0" algn="l">
              <a:lnSpc>
                <a:spcPct val="115000"/>
              </a:lnSpc>
              <a:spcBef>
                <a:spcPts val="1500"/>
              </a:spcBef>
              <a:spcAft>
                <a:spcPts val="0"/>
              </a:spcAft>
              <a:buClr>
                <a:schemeClr val="dk1"/>
              </a:buClr>
              <a:buSzPts val="1400"/>
              <a:buNone/>
            </a:pPr>
            <a:r>
              <a:rPr lang="en">
                <a:solidFill>
                  <a:schemeClr val="dk1"/>
                </a:solidFill>
                <a:highlight>
                  <a:schemeClr val="lt1"/>
                </a:highlight>
              </a:rPr>
              <a:t>A piecewise linear or logistic growth curve trend. Prophet automatically detects changes in trends by selecting changepoints from the data.</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rPr lang="en">
                <a:solidFill>
                  <a:schemeClr val="dk1"/>
                </a:solidFill>
                <a:highlight>
                  <a:schemeClr val="lt1"/>
                </a:highlight>
              </a:rPr>
              <a:t>A yearly seasonal component modeled using Fourier series.</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rPr lang="en">
                <a:solidFill>
                  <a:schemeClr val="dk1"/>
                </a:solidFill>
                <a:highlight>
                  <a:schemeClr val="lt1"/>
                </a:highlight>
              </a:rPr>
              <a:t>A weekly seasonal component using dummy variables.</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t/>
            </a:r>
            <a:endParaRPr>
              <a:solidFill>
                <a:schemeClr val="dk1"/>
              </a:solidFill>
              <a:highlight>
                <a:schemeClr val="lt1"/>
              </a:highlight>
            </a:endParaRPr>
          </a:p>
          <a:p>
            <a:pPr indent="-228600" lvl="0" marL="457200" rtl="0" algn="l">
              <a:lnSpc>
                <a:spcPct val="115000"/>
              </a:lnSpc>
              <a:spcBef>
                <a:spcPts val="0"/>
              </a:spcBef>
              <a:spcAft>
                <a:spcPts val="0"/>
              </a:spcAft>
              <a:buClr>
                <a:schemeClr val="dk1"/>
              </a:buClr>
              <a:buSzPts val="1400"/>
              <a:buNone/>
            </a:pPr>
            <a:r>
              <a:rPr lang="en">
                <a:solidFill>
                  <a:schemeClr val="dk1"/>
                </a:solidFill>
                <a:highlight>
                  <a:schemeClr val="lt1"/>
                </a:highlight>
              </a:rPr>
              <a:t>A user-provided list of important holidays.</a:t>
            </a:r>
            <a:endParaRPr sz="16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3233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P</a:t>
            </a:r>
            <a:r>
              <a:rPr lang="en" sz="3000">
                <a:latin typeface="Montserrat"/>
                <a:ea typeface="Montserrat"/>
                <a:cs typeface="Montserrat"/>
                <a:sym typeface="Montserrat"/>
              </a:rPr>
              <a:t>rophet</a:t>
            </a:r>
            <a:r>
              <a:rPr lang="en" sz="3000">
                <a:latin typeface="Montserrat"/>
                <a:ea typeface="Montserrat"/>
                <a:cs typeface="Montserrat"/>
                <a:sym typeface="Montserrat"/>
              </a:rPr>
              <a:t> Algorithm Forecast</a:t>
            </a:r>
            <a:endParaRPr sz="3000">
              <a:latin typeface="Montserrat"/>
              <a:ea typeface="Montserrat"/>
              <a:cs typeface="Montserrat"/>
              <a:sym typeface="Montserrat"/>
            </a:endParaRPr>
          </a:p>
        </p:txBody>
      </p:sp>
      <p:pic>
        <p:nvPicPr>
          <p:cNvPr id="559" name="Google Shape;559;p51"/>
          <p:cNvPicPr preferRelativeResize="0"/>
          <p:nvPr/>
        </p:nvPicPr>
        <p:blipFill rotWithShape="1">
          <a:blip r:embed="rId3">
            <a:alphaModFix/>
          </a:blip>
          <a:srcRect b="0" l="0" r="0" t="4598"/>
          <a:stretch/>
        </p:blipFill>
        <p:spPr>
          <a:xfrm>
            <a:off x="162625" y="900775"/>
            <a:ext cx="8330975" cy="4080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52"/>
          <p:cNvPicPr preferRelativeResize="0"/>
          <p:nvPr/>
        </p:nvPicPr>
        <p:blipFill>
          <a:blip r:embed="rId3">
            <a:alphaModFix/>
          </a:blip>
          <a:stretch>
            <a:fillRect/>
          </a:stretch>
        </p:blipFill>
        <p:spPr>
          <a:xfrm>
            <a:off x="2199800" y="192675"/>
            <a:ext cx="4977300" cy="4644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sp>
        <p:nvSpPr>
          <p:cNvPr id="569" name="Google Shape;569;p53"/>
          <p:cNvSpPr txBox="1"/>
          <p:nvPr/>
        </p:nvSpPr>
        <p:spPr>
          <a:xfrm>
            <a:off x="749150" y="1143425"/>
            <a:ext cx="57741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Expansion Recommendations </a:t>
            </a:r>
            <a:endParaRPr b="1" sz="3900">
              <a:solidFill>
                <a:srgbClr val="3366FF"/>
              </a:solidFill>
              <a:latin typeface="Montserrat"/>
              <a:ea typeface="Montserrat"/>
              <a:cs typeface="Montserrat"/>
              <a:sym typeface="Montserrat"/>
            </a:endParaRPr>
          </a:p>
        </p:txBody>
      </p:sp>
      <p:sp>
        <p:nvSpPr>
          <p:cNvPr id="570" name="Google Shape;570;p53"/>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53"/>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8"/>
          <p:cNvPicPr preferRelativeResize="0"/>
          <p:nvPr/>
        </p:nvPicPr>
        <p:blipFill>
          <a:blip r:embed="rId3">
            <a:alphaModFix/>
          </a:blip>
          <a:stretch>
            <a:fillRect/>
          </a:stretch>
        </p:blipFill>
        <p:spPr>
          <a:xfrm>
            <a:off x="909209" y="989900"/>
            <a:ext cx="742816" cy="707804"/>
          </a:xfrm>
          <a:prstGeom prst="rect">
            <a:avLst/>
          </a:prstGeom>
          <a:noFill/>
          <a:ln>
            <a:noFill/>
          </a:ln>
        </p:spPr>
      </p:pic>
      <p:sp>
        <p:nvSpPr>
          <p:cNvPr id="132" name="Google Shape;132;p18"/>
          <p:cNvSpPr txBox="1"/>
          <p:nvPr/>
        </p:nvSpPr>
        <p:spPr>
          <a:xfrm>
            <a:off x="1770579" y="1075481"/>
            <a:ext cx="62004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Montserrat"/>
                <a:ea typeface="Montserrat"/>
                <a:cs typeface="Montserrat"/>
                <a:sym typeface="Montserrat"/>
              </a:rPr>
              <a:t>Bike-sharing is public service where individuals can rent a bike for a short-term with a fee ($)</a:t>
            </a:r>
            <a:endParaRPr sz="1500">
              <a:latin typeface="Montserrat"/>
              <a:ea typeface="Montserrat"/>
              <a:cs typeface="Montserrat"/>
              <a:sym typeface="Montserrat"/>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33" name="Google Shape;133;p18"/>
          <p:cNvPicPr preferRelativeResize="0"/>
          <p:nvPr/>
        </p:nvPicPr>
        <p:blipFill>
          <a:blip r:embed="rId4">
            <a:alphaModFix/>
          </a:blip>
          <a:stretch>
            <a:fillRect/>
          </a:stretch>
        </p:blipFill>
        <p:spPr>
          <a:xfrm>
            <a:off x="909200" y="2149396"/>
            <a:ext cx="742825" cy="707848"/>
          </a:xfrm>
          <a:prstGeom prst="rect">
            <a:avLst/>
          </a:prstGeom>
          <a:noFill/>
          <a:ln>
            <a:noFill/>
          </a:ln>
        </p:spPr>
      </p:pic>
      <p:sp>
        <p:nvSpPr>
          <p:cNvPr id="134" name="Google Shape;134;p18"/>
          <p:cNvSpPr txBox="1"/>
          <p:nvPr/>
        </p:nvSpPr>
        <p:spPr>
          <a:xfrm>
            <a:off x="1770575" y="2229575"/>
            <a:ext cx="61317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A</a:t>
            </a:r>
            <a:r>
              <a:rPr lang="en" sz="1500">
                <a:solidFill>
                  <a:schemeClr val="dk1"/>
                </a:solidFill>
                <a:latin typeface="Montserrat"/>
                <a:ea typeface="Montserrat"/>
                <a:cs typeface="Montserrat"/>
                <a:sym typeface="Montserrat"/>
              </a:rPr>
              <a:t>vailable across the major U.S. cities such as Washington D.C., New York, and San Francisco. </a:t>
            </a:r>
            <a:endParaRPr sz="1500">
              <a:solidFill>
                <a:schemeClr val="dk1"/>
              </a:solidFill>
              <a:latin typeface="Montserrat"/>
              <a:ea typeface="Montserrat"/>
              <a:cs typeface="Montserrat"/>
              <a:sym typeface="Montserrat"/>
            </a:endParaRPr>
          </a:p>
        </p:txBody>
      </p:sp>
      <p:pic>
        <p:nvPicPr>
          <p:cNvPr id="135" name="Google Shape;135;p18"/>
          <p:cNvPicPr preferRelativeResize="0"/>
          <p:nvPr/>
        </p:nvPicPr>
        <p:blipFill>
          <a:blip r:embed="rId5">
            <a:alphaModFix/>
          </a:blip>
          <a:stretch>
            <a:fillRect/>
          </a:stretch>
        </p:blipFill>
        <p:spPr>
          <a:xfrm>
            <a:off x="933840" y="3447015"/>
            <a:ext cx="693567" cy="659610"/>
          </a:xfrm>
          <a:prstGeom prst="rect">
            <a:avLst/>
          </a:prstGeom>
          <a:noFill/>
          <a:ln>
            <a:noFill/>
          </a:ln>
        </p:spPr>
      </p:pic>
      <p:sp>
        <p:nvSpPr>
          <p:cNvPr id="136" name="Google Shape;136;p18"/>
          <p:cNvSpPr txBox="1"/>
          <p:nvPr/>
        </p:nvSpPr>
        <p:spPr>
          <a:xfrm>
            <a:off x="1770575" y="3400025"/>
            <a:ext cx="6200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Number of public-use bicycles is only increasing, 45.5 million bike trips in the U.S. in 2018 in comparison to 28 million in 2016.</a:t>
            </a:r>
            <a:endParaRPr sz="1500">
              <a:latin typeface="Montserrat"/>
              <a:ea typeface="Montserrat"/>
              <a:cs typeface="Montserrat"/>
              <a:sym typeface="Montserrat"/>
            </a:endParaRPr>
          </a:p>
        </p:txBody>
      </p:sp>
      <p:sp>
        <p:nvSpPr>
          <p:cNvPr id="137" name="Google Shape;137;p18"/>
          <p:cNvSpPr/>
          <p:nvPr/>
        </p:nvSpPr>
        <p:spPr>
          <a:xfrm>
            <a:off x="-150" y="4435500"/>
            <a:ext cx="9144000" cy="70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8"/>
          <p:cNvPicPr preferRelativeResize="0"/>
          <p:nvPr/>
        </p:nvPicPr>
        <p:blipFill>
          <a:blip r:embed="rId6">
            <a:alphaModFix/>
          </a:blip>
          <a:stretch>
            <a:fillRect/>
          </a:stretch>
        </p:blipFill>
        <p:spPr>
          <a:xfrm>
            <a:off x="8564326" y="4877875"/>
            <a:ext cx="483600" cy="225500"/>
          </a:xfrm>
          <a:prstGeom prst="rect">
            <a:avLst/>
          </a:prstGeom>
          <a:noFill/>
          <a:ln>
            <a:noFill/>
          </a:ln>
        </p:spPr>
      </p:pic>
      <p:sp>
        <p:nvSpPr>
          <p:cNvPr id="139" name="Google Shape;139;p18"/>
          <p:cNvSpPr txBox="1"/>
          <p:nvPr/>
        </p:nvSpPr>
        <p:spPr>
          <a:xfrm>
            <a:off x="-150" y="4855875"/>
            <a:ext cx="14121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Montserrat"/>
                <a:ea typeface="Montserrat"/>
                <a:cs typeface="Montserrat"/>
                <a:sym typeface="Montserrat"/>
              </a:rPr>
              <a:t>Source: NACTO</a:t>
            </a:r>
            <a:endParaRPr sz="800">
              <a:solidFill>
                <a:srgbClr val="666666"/>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Bike Share v. Scooter Share</a:t>
            </a:r>
            <a:endParaRPr sz="3000">
              <a:latin typeface="Montserrat"/>
              <a:ea typeface="Montserrat"/>
              <a:cs typeface="Montserrat"/>
              <a:sym typeface="Montserrat"/>
            </a:endParaRPr>
          </a:p>
        </p:txBody>
      </p:sp>
      <p:sp>
        <p:nvSpPr>
          <p:cNvPr id="577" name="Google Shape;577;p54"/>
          <p:cNvSpPr txBox="1"/>
          <p:nvPr/>
        </p:nvSpPr>
        <p:spPr>
          <a:xfrm>
            <a:off x="5431500" y="1248900"/>
            <a:ext cx="3432300" cy="3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ontserrat"/>
                <a:ea typeface="Montserrat"/>
                <a:cs typeface="Montserrat"/>
                <a:sym typeface="Montserrat"/>
              </a:rPr>
              <a:t>Bike share is in </a:t>
            </a:r>
            <a:r>
              <a:rPr b="1" lang="en" sz="1900">
                <a:solidFill>
                  <a:srgbClr val="FF0000"/>
                </a:solidFill>
                <a:latin typeface="Montserrat"/>
                <a:ea typeface="Montserrat"/>
                <a:cs typeface="Montserrat"/>
                <a:sym typeface="Montserrat"/>
              </a:rPr>
              <a:t>red</a:t>
            </a:r>
            <a:r>
              <a:rPr lang="en" sz="1900">
                <a:latin typeface="Montserrat"/>
                <a:ea typeface="Montserrat"/>
                <a:cs typeface="Montserrat"/>
                <a:sym typeface="Montserrat"/>
              </a:rPr>
              <a:t>, while scooter share is in</a:t>
            </a:r>
            <a:r>
              <a:rPr b="1" lang="en" sz="1900">
                <a:latin typeface="Montserrat"/>
                <a:ea typeface="Montserrat"/>
                <a:cs typeface="Montserrat"/>
                <a:sym typeface="Montserrat"/>
              </a:rPr>
              <a:t> </a:t>
            </a:r>
            <a:r>
              <a:rPr b="1" lang="en" sz="1900">
                <a:solidFill>
                  <a:srgbClr val="A6E073"/>
                </a:solidFill>
                <a:latin typeface="Montserrat"/>
                <a:ea typeface="Montserrat"/>
                <a:cs typeface="Montserrat"/>
                <a:sym typeface="Montserrat"/>
              </a:rPr>
              <a:t>green</a:t>
            </a:r>
            <a:r>
              <a:rPr lang="en" sz="1900">
                <a:solidFill>
                  <a:srgbClr val="00FF00"/>
                </a:solidFill>
                <a:latin typeface="Montserrat"/>
                <a:ea typeface="Montserrat"/>
                <a:cs typeface="Montserrat"/>
                <a:sym typeface="Montserrat"/>
              </a:rPr>
              <a:t> </a:t>
            </a:r>
            <a:r>
              <a:rPr lang="en" sz="1900">
                <a:latin typeface="Montserrat"/>
                <a:ea typeface="Montserrat"/>
                <a:cs typeface="Montserrat"/>
                <a:sym typeface="Montserrat"/>
              </a:rPr>
              <a:t>and bike lanes are in </a:t>
            </a:r>
            <a:r>
              <a:rPr b="1" lang="en" sz="1900">
                <a:latin typeface="Montserrat"/>
                <a:ea typeface="Montserrat"/>
                <a:cs typeface="Montserrat"/>
                <a:sym typeface="Montserrat"/>
              </a:rPr>
              <a:t>black</a:t>
            </a:r>
            <a:endParaRPr b="1" sz="1900">
              <a:latin typeface="Montserrat"/>
              <a:ea typeface="Montserrat"/>
              <a:cs typeface="Montserrat"/>
              <a:sym typeface="Montserrat"/>
            </a:endParaRPr>
          </a:p>
          <a:p>
            <a:pPr indent="0" lvl="0" marL="457200" rtl="0" algn="l">
              <a:spcBef>
                <a:spcPts val="0"/>
              </a:spcBef>
              <a:spcAft>
                <a:spcPts val="0"/>
              </a:spcAft>
              <a:buNone/>
            </a:pPr>
            <a:r>
              <a:t/>
            </a:r>
            <a:endParaRPr sz="1900">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This map further supports our goal of expansion in Districts 1, 2, and 4</a:t>
            </a:r>
            <a:endParaRPr sz="1900">
              <a:latin typeface="Montserrat"/>
              <a:ea typeface="Montserrat"/>
              <a:cs typeface="Montserrat"/>
              <a:sym typeface="Montserrat"/>
            </a:endParaRPr>
          </a:p>
        </p:txBody>
      </p:sp>
      <p:sp>
        <p:nvSpPr>
          <p:cNvPr id="578" name="Google Shape;578;p54"/>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54"/>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580" name="Google Shape;580;p54"/>
          <p:cNvPicPr preferRelativeResize="0"/>
          <p:nvPr/>
        </p:nvPicPr>
        <p:blipFill>
          <a:blip r:embed="rId4">
            <a:alphaModFix/>
          </a:blip>
          <a:stretch>
            <a:fillRect/>
          </a:stretch>
        </p:blipFill>
        <p:spPr>
          <a:xfrm>
            <a:off x="600023" y="1284625"/>
            <a:ext cx="4568528" cy="3296624"/>
          </a:xfrm>
          <a:prstGeom prst="rect">
            <a:avLst/>
          </a:prstGeom>
          <a:noFill/>
          <a:ln>
            <a:noFill/>
          </a:ln>
        </p:spPr>
      </p:pic>
      <p:sp>
        <p:nvSpPr>
          <p:cNvPr id="581" name="Google Shape;581;p54"/>
          <p:cNvSpPr txBox="1"/>
          <p:nvPr/>
        </p:nvSpPr>
        <p:spPr>
          <a:xfrm>
            <a:off x="0" y="4829825"/>
            <a:ext cx="1870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Montserrat"/>
                <a:ea typeface="Montserrat"/>
                <a:cs typeface="Montserrat"/>
                <a:sym typeface="Montserrat"/>
              </a:rPr>
              <a:t>Source: Medium</a:t>
            </a:r>
            <a:endParaRPr sz="900">
              <a:solidFill>
                <a:schemeClr val="dk2"/>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5"/>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55"/>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588" name="Google Shape;588;p55"/>
          <p:cNvSpPr txBox="1"/>
          <p:nvPr/>
        </p:nvSpPr>
        <p:spPr>
          <a:xfrm>
            <a:off x="452550" y="313300"/>
            <a:ext cx="67215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Bike Stations by District</a:t>
            </a:r>
            <a:endParaRPr b="1" sz="3000">
              <a:solidFill>
                <a:schemeClr val="dk1"/>
              </a:solidFill>
              <a:latin typeface="Montserrat"/>
              <a:ea typeface="Montserrat"/>
              <a:cs typeface="Montserrat"/>
              <a:sym typeface="Montserrat"/>
            </a:endParaRPr>
          </a:p>
        </p:txBody>
      </p:sp>
      <p:pic>
        <p:nvPicPr>
          <p:cNvPr id="589" name="Google Shape;589;p55"/>
          <p:cNvPicPr preferRelativeResize="0"/>
          <p:nvPr/>
        </p:nvPicPr>
        <p:blipFill rotWithShape="1">
          <a:blip r:embed="rId4">
            <a:alphaModFix/>
          </a:blip>
          <a:srcRect b="4780" l="4229" r="2408" t="0"/>
          <a:stretch/>
        </p:blipFill>
        <p:spPr>
          <a:xfrm>
            <a:off x="514275" y="1068325"/>
            <a:ext cx="3535513" cy="2666996"/>
          </a:xfrm>
          <a:prstGeom prst="rect">
            <a:avLst/>
          </a:prstGeom>
          <a:noFill/>
          <a:ln>
            <a:noFill/>
          </a:ln>
        </p:spPr>
      </p:pic>
      <p:pic>
        <p:nvPicPr>
          <p:cNvPr id="590" name="Google Shape;590;p55"/>
          <p:cNvPicPr preferRelativeResize="0"/>
          <p:nvPr/>
        </p:nvPicPr>
        <p:blipFill rotWithShape="1">
          <a:blip r:embed="rId5">
            <a:alphaModFix/>
          </a:blip>
          <a:srcRect b="7484" l="5134" r="3657" t="0"/>
          <a:stretch/>
        </p:blipFill>
        <p:spPr>
          <a:xfrm>
            <a:off x="4049789" y="1068325"/>
            <a:ext cx="3535514" cy="2667000"/>
          </a:xfrm>
          <a:prstGeom prst="rect">
            <a:avLst/>
          </a:prstGeom>
          <a:noFill/>
          <a:ln>
            <a:noFill/>
          </a:ln>
        </p:spPr>
      </p:pic>
      <p:sp>
        <p:nvSpPr>
          <p:cNvPr id="591" name="Google Shape;591;p55"/>
          <p:cNvSpPr txBox="1"/>
          <p:nvPr/>
        </p:nvSpPr>
        <p:spPr>
          <a:xfrm>
            <a:off x="452550" y="3803700"/>
            <a:ext cx="79707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Montserrat"/>
                <a:ea typeface="Montserrat"/>
                <a:cs typeface="Montserrat"/>
                <a:sym typeface="Montserrat"/>
              </a:rPr>
              <a:t>Less bike-sharing stations are available in Districts 1, 2, and 4 which are residential areas and home to very popular tourist locations. </a:t>
            </a:r>
            <a:endParaRPr sz="1900">
              <a:solidFill>
                <a:schemeClr val="dk1"/>
              </a:solidFill>
              <a:latin typeface="Montserrat"/>
              <a:ea typeface="Montserrat"/>
              <a:cs typeface="Montserrat"/>
              <a:sym typeface="Montserrat"/>
            </a:endParaRPr>
          </a:p>
        </p:txBody>
      </p:sp>
      <p:sp>
        <p:nvSpPr>
          <p:cNvPr id="592" name="Google Shape;592;p55"/>
          <p:cNvSpPr/>
          <p:nvPr/>
        </p:nvSpPr>
        <p:spPr>
          <a:xfrm>
            <a:off x="7778850" y="1404291"/>
            <a:ext cx="138600" cy="148200"/>
          </a:xfrm>
          <a:prstGeom prst="rect">
            <a:avLst/>
          </a:prstGeom>
          <a:solidFill>
            <a:srgbClr val="A7D686"/>
          </a:solidFill>
          <a:ln cap="flat" cmpd="sng" w="9525">
            <a:solidFill>
              <a:srgbClr val="A7D6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p:nvPr/>
        </p:nvSpPr>
        <p:spPr>
          <a:xfrm>
            <a:off x="7778850" y="1588342"/>
            <a:ext cx="138600" cy="148200"/>
          </a:xfrm>
          <a:prstGeom prst="rect">
            <a:avLst/>
          </a:prstGeom>
          <a:solidFill>
            <a:srgbClr val="EA6A30"/>
          </a:solidFill>
          <a:ln cap="flat" cmpd="sng" w="9525">
            <a:solidFill>
              <a:srgbClr val="EA6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7778850" y="1772392"/>
            <a:ext cx="138600" cy="148200"/>
          </a:xfrm>
          <a:prstGeom prst="rect">
            <a:avLst/>
          </a:prstGeom>
          <a:solidFill>
            <a:srgbClr val="FFE66C"/>
          </a:solidFill>
          <a:ln cap="flat" cmpd="sng" w="9525">
            <a:solidFill>
              <a:srgbClr val="FFE6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7778850" y="1959829"/>
            <a:ext cx="138600" cy="148200"/>
          </a:xfrm>
          <a:prstGeom prst="rect">
            <a:avLst/>
          </a:prstGeom>
          <a:solidFill>
            <a:srgbClr val="A435B6"/>
          </a:solidFill>
          <a:ln cap="flat" cmpd="sng" w="9525">
            <a:solidFill>
              <a:srgbClr val="A435B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7778850" y="2143879"/>
            <a:ext cx="138600" cy="148200"/>
          </a:xfrm>
          <a:prstGeom prst="rect">
            <a:avLst/>
          </a:prstGeom>
          <a:solidFill>
            <a:srgbClr val="51EAFB"/>
          </a:solidFill>
          <a:ln cap="flat" cmpd="sng" w="9525">
            <a:solidFill>
              <a:srgbClr val="51E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7778850" y="2327930"/>
            <a:ext cx="138600" cy="148200"/>
          </a:xfrm>
          <a:prstGeom prst="rect">
            <a:avLst/>
          </a:prstGeom>
          <a:solidFill>
            <a:srgbClr val="806058"/>
          </a:solidFill>
          <a:ln cap="flat" cmpd="sng" w="9525">
            <a:solidFill>
              <a:srgbClr val="8060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7778850" y="2511981"/>
            <a:ext cx="138600" cy="148200"/>
          </a:xfrm>
          <a:prstGeom prst="rect">
            <a:avLst/>
          </a:prstGeom>
          <a:solidFill>
            <a:srgbClr val="C83A91"/>
          </a:solidFill>
          <a:ln cap="flat" cmpd="sng" w="9525">
            <a:solidFill>
              <a:srgbClr val="C83A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7778850" y="2696032"/>
            <a:ext cx="138600" cy="148200"/>
          </a:xfrm>
          <a:prstGeom prst="rect">
            <a:avLst/>
          </a:prstGeom>
          <a:solidFill>
            <a:srgbClr val="D9F5F8"/>
          </a:solidFill>
          <a:ln cap="flat" cmpd="sng" w="9525">
            <a:solidFill>
              <a:srgbClr val="D9F5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p:nvPr/>
        </p:nvSpPr>
        <p:spPr>
          <a:xfrm>
            <a:off x="7778850" y="2880082"/>
            <a:ext cx="138600" cy="148200"/>
          </a:xfrm>
          <a:prstGeom prst="rect">
            <a:avLst/>
          </a:prstGeom>
          <a:solidFill>
            <a:srgbClr val="F488AD"/>
          </a:solidFill>
          <a:ln cap="flat" cmpd="sng" w="9525">
            <a:solidFill>
              <a:srgbClr val="F488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5"/>
          <p:cNvSpPr/>
          <p:nvPr/>
        </p:nvSpPr>
        <p:spPr>
          <a:xfrm>
            <a:off x="7778850" y="3064133"/>
            <a:ext cx="138600" cy="148200"/>
          </a:xfrm>
          <a:prstGeom prst="rect">
            <a:avLst/>
          </a:prstGeom>
          <a:solidFill>
            <a:srgbClr val="DED5D2"/>
          </a:solidFill>
          <a:ln cap="flat" cmpd="sng" w="9525">
            <a:solidFill>
              <a:srgbClr val="DED5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7778850" y="3248184"/>
            <a:ext cx="138600" cy="148200"/>
          </a:xfrm>
          <a:prstGeom prst="rect">
            <a:avLst/>
          </a:prstGeom>
          <a:solidFill>
            <a:srgbClr val="4C5BB5"/>
          </a:solidFill>
          <a:ln cap="flat" cmpd="sng" w="9525">
            <a:solidFill>
              <a:srgbClr val="4C5B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txBox="1"/>
          <p:nvPr/>
        </p:nvSpPr>
        <p:spPr>
          <a:xfrm>
            <a:off x="7870685" y="1331575"/>
            <a:ext cx="766200" cy="19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a:ea typeface="Montserrat"/>
                <a:cs typeface="Montserrat"/>
                <a:sym typeface="Montserrat"/>
              </a:rPr>
              <a:t>District</a:t>
            </a:r>
            <a:r>
              <a:rPr lang="en" sz="800">
                <a:latin typeface="Montserrat"/>
                <a:ea typeface="Montserrat"/>
                <a:cs typeface="Montserrat"/>
                <a:sym typeface="Montserrat"/>
              </a:rPr>
              <a:t> 1</a:t>
            </a:r>
            <a:endParaRPr sz="800">
              <a:latin typeface="Montserrat"/>
              <a:ea typeface="Montserrat"/>
              <a:cs typeface="Montserrat"/>
              <a:sym typeface="Montserrat"/>
            </a:endParaRPr>
          </a:p>
          <a:p>
            <a:pPr indent="0" lvl="0" marL="0" rtl="0" algn="l">
              <a:spcBef>
                <a:spcPts val="0"/>
              </a:spcBef>
              <a:spcAft>
                <a:spcPts val="0"/>
              </a:spcAft>
              <a:buNone/>
            </a:pPr>
            <a:r>
              <a:t/>
            </a:r>
            <a:endParaRPr sz="3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a:t>
            </a:r>
            <a:r>
              <a:rPr lang="en" sz="800">
                <a:latin typeface="Montserrat"/>
                <a:ea typeface="Montserrat"/>
                <a:cs typeface="Montserrat"/>
                <a:sym typeface="Montserrat"/>
              </a:rPr>
              <a:t> 2</a:t>
            </a:r>
            <a:endParaRPr sz="800">
              <a:latin typeface="Montserrat"/>
              <a:ea typeface="Montserrat"/>
              <a:cs typeface="Montserrat"/>
              <a:sym typeface="Montserrat"/>
            </a:endParaRPr>
          </a:p>
          <a:p>
            <a:pPr indent="0" lvl="0" marL="0" rtl="0" algn="l">
              <a:spcBef>
                <a:spcPts val="0"/>
              </a:spcBef>
              <a:spcAft>
                <a:spcPts val="0"/>
              </a:spcAft>
              <a:buNone/>
            </a:pPr>
            <a:r>
              <a:t/>
            </a:r>
            <a:endParaRPr sz="5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3</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4</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5</a:t>
            </a:r>
            <a:endParaRPr sz="800">
              <a:latin typeface="Montserrat"/>
              <a:ea typeface="Montserrat"/>
              <a:cs typeface="Montserrat"/>
              <a:sym typeface="Montserrat"/>
            </a:endParaRPr>
          </a:p>
          <a:p>
            <a:pPr indent="0" lvl="0" marL="0" rtl="0" algn="l">
              <a:spcBef>
                <a:spcPts val="0"/>
              </a:spcBef>
              <a:spcAft>
                <a:spcPts val="0"/>
              </a:spcAft>
              <a:buNone/>
            </a:pPr>
            <a:r>
              <a:t/>
            </a:r>
            <a:endParaRPr sz="3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6</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7</a:t>
            </a:r>
            <a:endParaRPr sz="800">
              <a:latin typeface="Montserrat"/>
              <a:ea typeface="Montserrat"/>
              <a:cs typeface="Montserrat"/>
              <a:sym typeface="Montserrat"/>
            </a:endParaRPr>
          </a:p>
          <a:p>
            <a:pPr indent="0" lvl="0" marL="0" rtl="0" algn="l">
              <a:spcBef>
                <a:spcPts val="0"/>
              </a:spcBef>
              <a:spcAft>
                <a:spcPts val="0"/>
              </a:spcAft>
              <a:buNone/>
            </a:pPr>
            <a:r>
              <a:t/>
            </a:r>
            <a:endParaRPr sz="5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8</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9 </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10</a:t>
            </a:r>
            <a:endParaRPr sz="800">
              <a:latin typeface="Montserrat"/>
              <a:ea typeface="Montserrat"/>
              <a:cs typeface="Montserrat"/>
              <a:sym typeface="Montserrat"/>
            </a:endParaRPr>
          </a:p>
          <a:p>
            <a:pPr indent="0" lvl="0" marL="0" rtl="0" algn="l">
              <a:spcBef>
                <a:spcPts val="0"/>
              </a:spcBef>
              <a:spcAft>
                <a:spcPts val="0"/>
              </a:spcAft>
              <a:buNone/>
            </a:pPr>
            <a:r>
              <a:t/>
            </a:r>
            <a:endParaRPr sz="4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District 11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6"/>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56"/>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610" name="Google Shape;610;p56"/>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Recommendations</a:t>
            </a:r>
            <a:endParaRPr sz="3000">
              <a:latin typeface="Montserrat"/>
              <a:ea typeface="Montserrat"/>
              <a:cs typeface="Montserrat"/>
              <a:sym typeface="Montserrat"/>
            </a:endParaRPr>
          </a:p>
        </p:txBody>
      </p:sp>
      <p:sp>
        <p:nvSpPr>
          <p:cNvPr id="611" name="Google Shape;611;p56"/>
          <p:cNvSpPr txBox="1"/>
          <p:nvPr/>
        </p:nvSpPr>
        <p:spPr>
          <a:xfrm>
            <a:off x="4838325" y="719275"/>
            <a:ext cx="4209600" cy="41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800">
                <a:solidFill>
                  <a:srgbClr val="93C47D"/>
                </a:solidFill>
                <a:latin typeface="Montserrat"/>
                <a:ea typeface="Montserrat"/>
                <a:cs typeface="Montserrat"/>
                <a:sym typeface="Montserrat"/>
              </a:rPr>
              <a:t>District 1: </a:t>
            </a:r>
            <a:r>
              <a:rPr lang="en" sz="1800">
                <a:solidFill>
                  <a:schemeClr val="dk1"/>
                </a:solidFill>
                <a:latin typeface="Montserrat"/>
                <a:ea typeface="Montserrat"/>
                <a:cs typeface="Montserrat"/>
                <a:sym typeface="Montserrat"/>
              </a:rPr>
              <a:t>Add stations near prominent </a:t>
            </a:r>
            <a:r>
              <a:rPr lang="en" sz="1800">
                <a:solidFill>
                  <a:schemeClr val="dk1"/>
                </a:solidFill>
                <a:latin typeface="Montserrat"/>
                <a:ea typeface="Montserrat"/>
                <a:cs typeface="Montserrat"/>
                <a:sym typeface="Montserrat"/>
              </a:rPr>
              <a:t>tourist</a:t>
            </a:r>
            <a:r>
              <a:rPr lang="en" sz="1800">
                <a:solidFill>
                  <a:schemeClr val="dk1"/>
                </a:solidFill>
                <a:latin typeface="Montserrat"/>
                <a:ea typeface="Montserrat"/>
                <a:cs typeface="Montserrat"/>
                <a:sym typeface="Montserrat"/>
              </a:rPr>
              <a:t> attractions in this area (Lands End, Legion of Honor, Golden Gate Park)</a:t>
            </a:r>
            <a:endParaRPr sz="18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rPr b="1" lang="en" sz="1800">
                <a:solidFill>
                  <a:srgbClr val="EA6A30"/>
                </a:solidFill>
                <a:latin typeface="Montserrat"/>
                <a:ea typeface="Montserrat"/>
                <a:cs typeface="Montserrat"/>
                <a:sym typeface="Montserrat"/>
              </a:rPr>
              <a:t>District 2:</a:t>
            </a:r>
            <a:r>
              <a:rPr lang="en" sz="1800">
                <a:solidFill>
                  <a:srgbClr val="EA6A30"/>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Add stations in Presidio area and neighborhoods (ride to Golden Gate Bridge, Fort Mason, Crissy Fields, etc.) </a:t>
            </a:r>
            <a:endParaRPr sz="18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rPr b="1" lang="en" sz="1800">
                <a:solidFill>
                  <a:srgbClr val="A435B6"/>
                </a:solidFill>
                <a:latin typeface="Montserrat"/>
                <a:ea typeface="Montserrat"/>
                <a:cs typeface="Montserrat"/>
                <a:sym typeface="Montserrat"/>
              </a:rPr>
              <a:t>District 4:</a:t>
            </a:r>
            <a:r>
              <a:rPr b="1" lang="en" sz="1800">
                <a:solidFill>
                  <a:srgbClr val="3366FF"/>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Add stations in residential area (ride the great highway, SF Zoo, commuting to work/rest of the city)</a:t>
            </a:r>
            <a:endParaRPr sz="1800">
              <a:solidFill>
                <a:schemeClr val="dk1"/>
              </a:solidFill>
              <a:latin typeface="Montserrat"/>
              <a:ea typeface="Montserrat"/>
              <a:cs typeface="Montserrat"/>
              <a:sym typeface="Montserrat"/>
            </a:endParaRPr>
          </a:p>
          <a:p>
            <a:pPr indent="0" lvl="0" marL="457200" rtl="0" algn="l">
              <a:lnSpc>
                <a:spcPct val="115000"/>
              </a:lnSpc>
              <a:spcBef>
                <a:spcPts val="600"/>
              </a:spcBef>
              <a:spcAft>
                <a:spcPts val="0"/>
              </a:spcAft>
              <a:buNone/>
            </a:pPr>
            <a:r>
              <a:t/>
            </a:r>
            <a:endParaRPr>
              <a:solidFill>
                <a:schemeClr val="dk1"/>
              </a:solidFill>
              <a:latin typeface="Montserrat"/>
              <a:ea typeface="Montserrat"/>
              <a:cs typeface="Montserrat"/>
              <a:sym typeface="Montserrat"/>
            </a:endParaRPr>
          </a:p>
        </p:txBody>
      </p:sp>
      <p:pic>
        <p:nvPicPr>
          <p:cNvPr id="612" name="Google Shape;612;p56"/>
          <p:cNvPicPr preferRelativeResize="0"/>
          <p:nvPr/>
        </p:nvPicPr>
        <p:blipFill rotWithShape="1">
          <a:blip r:embed="rId4">
            <a:alphaModFix/>
          </a:blip>
          <a:srcRect b="7484" l="5134" r="3657" t="0"/>
          <a:stretch/>
        </p:blipFill>
        <p:spPr>
          <a:xfrm>
            <a:off x="615875" y="1078300"/>
            <a:ext cx="4030201" cy="3497076"/>
          </a:xfrm>
          <a:prstGeom prst="rect">
            <a:avLst/>
          </a:prstGeom>
          <a:noFill/>
          <a:ln>
            <a:noFill/>
          </a:ln>
        </p:spPr>
      </p:pic>
      <p:sp>
        <p:nvSpPr>
          <p:cNvPr id="613" name="Google Shape;613;p56"/>
          <p:cNvSpPr/>
          <p:nvPr/>
        </p:nvSpPr>
        <p:spPr>
          <a:xfrm>
            <a:off x="870775" y="2236150"/>
            <a:ext cx="267300" cy="278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txBox="1"/>
          <p:nvPr/>
        </p:nvSpPr>
        <p:spPr>
          <a:xfrm>
            <a:off x="870775" y="2158225"/>
            <a:ext cx="7812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615" name="Google Shape;615;p56"/>
          <p:cNvSpPr/>
          <p:nvPr/>
        </p:nvSpPr>
        <p:spPr>
          <a:xfrm>
            <a:off x="2366750" y="1567400"/>
            <a:ext cx="267300" cy="278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txBox="1"/>
          <p:nvPr/>
        </p:nvSpPr>
        <p:spPr>
          <a:xfrm>
            <a:off x="2366750" y="1489475"/>
            <a:ext cx="7812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2</a:t>
            </a:r>
            <a:endParaRPr b="1">
              <a:latin typeface="Montserrat"/>
              <a:ea typeface="Montserrat"/>
              <a:cs typeface="Montserrat"/>
              <a:sym typeface="Montserrat"/>
            </a:endParaRPr>
          </a:p>
        </p:txBody>
      </p:sp>
      <p:sp>
        <p:nvSpPr>
          <p:cNvPr id="617" name="Google Shape;617;p56"/>
          <p:cNvSpPr/>
          <p:nvPr/>
        </p:nvSpPr>
        <p:spPr>
          <a:xfrm>
            <a:off x="1057800" y="3350125"/>
            <a:ext cx="267300" cy="2784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txBox="1"/>
          <p:nvPr/>
        </p:nvSpPr>
        <p:spPr>
          <a:xfrm>
            <a:off x="1034025" y="3272200"/>
            <a:ext cx="8979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4</a:t>
            </a:r>
            <a:endParaRPr b="1">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7"/>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57"/>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625" name="Google Shape;625;p57"/>
          <p:cNvSpPr txBox="1"/>
          <p:nvPr>
            <p:ph type="title"/>
          </p:nvPr>
        </p:nvSpPr>
        <p:spPr>
          <a:xfrm>
            <a:off x="489050" y="626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Sources</a:t>
            </a:r>
            <a:endParaRPr sz="3000">
              <a:latin typeface="Montserrat"/>
              <a:ea typeface="Montserrat"/>
              <a:cs typeface="Montserrat"/>
              <a:sym typeface="Montserrat"/>
            </a:endParaRPr>
          </a:p>
        </p:txBody>
      </p:sp>
      <p:sp>
        <p:nvSpPr>
          <p:cNvPr id="626" name="Google Shape;626;p57"/>
          <p:cNvSpPr txBox="1"/>
          <p:nvPr/>
        </p:nvSpPr>
        <p:spPr>
          <a:xfrm>
            <a:off x="489050" y="1006700"/>
            <a:ext cx="7782900" cy="3574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60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4"/>
              </a:rPr>
              <a:t>https://nacto.org/shared-micromobility-2018/</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5"/>
              </a:rPr>
              <a:t>https://sf.streetsblog.org/2019/04/17/scooter-trips-surpass-bike-share-for-the-first-time/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6"/>
              </a:rPr>
              <a:t>https://www.gminsights.com/industry-analysis/bike-sharing-market</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7"/>
              </a:rPr>
              <a:t>https://www.sfexaminer.com/news/lyft-corners-temporary-bikeshare-monopoly-in-san-francisco/</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8"/>
              </a:rPr>
              <a:t>https://usa.streetsblog.org/2020/08/31/micromobility-trips-explode-60-percent-in-one-year-but-bikeshares-lag/</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9"/>
              </a:rPr>
              <a:t>https://medium.com/@skipscooters/skip-survey-insights-how-san-francisco-rides-9049ce34f28c</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0"/>
              </a:rPr>
              <a:t>https://sf.curbed.com/2016/9/19/12982284/sf-bike-friendly-city-cycling</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1"/>
              </a:rPr>
              <a:t>https://www.sfmta.com/getting-around/bike/bike-share#Overview</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2"/>
              </a:rPr>
              <a:t>https://www.lyft.com/bikes/bay-wheels/meet-our-bikes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3"/>
              </a:rPr>
              <a:t>https://www.lyft.com/bikes/bay-wheels/pricing</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4"/>
              </a:rPr>
              <a:t>https://citymonitor.ai/transport/the-decisions-cities-made-about-coronavirus-had-a-big-impact-on-bike-share-ridership</a:t>
            </a:r>
            <a:endParaRPr sz="11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5"/>
              </a:rPr>
              <a:t>https://www.cfodive.com/news/dockless-scooters-profitability-forecast-lime-bird/568041/#:~:text=3.49%20rides%20per%20scooter%20per,charged%20in%20Louisville%20last%20year</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6"/>
              </a:rPr>
              <a:t>https://www.theverge.com/2020/5/13/21257307/electric-scooter-bikeshare-covid-19-bird-lime-uber-subsidies</a:t>
            </a:r>
            <a:endParaRPr sz="11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sz="1100" u="sng">
                <a:solidFill>
                  <a:schemeClr val="hlink"/>
                </a:solidFill>
                <a:latin typeface="Montserrat"/>
                <a:ea typeface="Montserrat"/>
                <a:cs typeface="Montserrat"/>
                <a:sym typeface="Montserrat"/>
                <a:hlinkClick r:id="rId17"/>
              </a:rPr>
              <a:t>https://en.wikipedia.org/wiki/San_Francisco_Municipal_Transportation_Agency</a:t>
            </a:r>
            <a:endParaRPr sz="1100">
              <a:solidFill>
                <a:schemeClr val="dk1"/>
              </a:solidFill>
              <a:latin typeface="Montserrat"/>
              <a:ea typeface="Montserrat"/>
              <a:cs typeface="Montserrat"/>
              <a:sym typeface="Montserrat"/>
            </a:endParaRPr>
          </a:p>
          <a:p>
            <a:pPr indent="0" lvl="0" marL="457200" rtl="0" algn="l">
              <a:lnSpc>
                <a:spcPct val="115000"/>
              </a:lnSpc>
              <a:spcBef>
                <a:spcPts val="600"/>
              </a:spcBef>
              <a:spcAft>
                <a:spcPts val="0"/>
              </a:spcAft>
              <a:buNone/>
            </a:pPr>
            <a:r>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0" name="Shape 630"/>
        <p:cNvGrpSpPr/>
        <p:nvPr/>
      </p:nvGrpSpPr>
      <p:grpSpPr>
        <a:xfrm>
          <a:off x="0" y="0"/>
          <a:ext cx="0" cy="0"/>
          <a:chOff x="0" y="0"/>
          <a:chExt cx="0" cy="0"/>
        </a:xfrm>
      </p:grpSpPr>
      <p:sp>
        <p:nvSpPr>
          <p:cNvPr id="631" name="Google Shape;631;p58"/>
          <p:cNvSpPr txBox="1"/>
          <p:nvPr/>
        </p:nvSpPr>
        <p:spPr>
          <a:xfrm>
            <a:off x="882975" y="1950400"/>
            <a:ext cx="43317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Questions?</a:t>
            </a:r>
            <a:endParaRPr b="1" sz="3900">
              <a:solidFill>
                <a:srgbClr val="3366FF"/>
              </a:solidFill>
              <a:latin typeface="Montserrat"/>
              <a:ea typeface="Montserrat"/>
              <a:cs typeface="Montserrat"/>
              <a:sym typeface="Montserrat"/>
            </a:endParaRPr>
          </a:p>
        </p:txBody>
      </p:sp>
      <p:sp>
        <p:nvSpPr>
          <p:cNvPr id="632" name="Google Shape;632;p58"/>
          <p:cNvSpPr/>
          <p:nvPr/>
        </p:nvSpPr>
        <p:spPr>
          <a:xfrm>
            <a:off x="-150" y="4198350"/>
            <a:ext cx="9144000" cy="94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58"/>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56225" y="183300"/>
            <a:ext cx="8294100" cy="12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San Francisco named second most bike friendly city in the U.S. </a:t>
            </a:r>
            <a:endParaRPr sz="3000">
              <a:latin typeface="Montserrat"/>
              <a:ea typeface="Montserrat"/>
              <a:cs typeface="Montserrat"/>
              <a:sym typeface="Montserrat"/>
            </a:endParaRPr>
          </a:p>
        </p:txBody>
      </p:sp>
      <p:sp>
        <p:nvSpPr>
          <p:cNvPr id="145" name="Google Shape;145;p19"/>
          <p:cNvSpPr/>
          <p:nvPr/>
        </p:nvSpPr>
        <p:spPr>
          <a:xfrm>
            <a:off x="-150" y="60290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9"/>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147" name="Google Shape;147;p19"/>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9"/>
          <p:cNvPicPr preferRelativeResize="0"/>
          <p:nvPr/>
        </p:nvPicPr>
        <p:blipFill>
          <a:blip r:embed="rId3">
            <a:alphaModFix/>
          </a:blip>
          <a:stretch>
            <a:fillRect/>
          </a:stretch>
        </p:blipFill>
        <p:spPr>
          <a:xfrm>
            <a:off x="8564326" y="4877875"/>
            <a:ext cx="483600" cy="225500"/>
          </a:xfrm>
          <a:prstGeom prst="rect">
            <a:avLst/>
          </a:prstGeom>
          <a:noFill/>
          <a:ln>
            <a:noFill/>
          </a:ln>
        </p:spPr>
      </p:pic>
      <p:sp>
        <p:nvSpPr>
          <p:cNvPr id="149" name="Google Shape;149;p19"/>
          <p:cNvSpPr txBox="1"/>
          <p:nvPr/>
        </p:nvSpPr>
        <p:spPr>
          <a:xfrm>
            <a:off x="469775" y="1883838"/>
            <a:ext cx="4021500" cy="25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Montserrat"/>
                <a:ea typeface="Montserrat"/>
                <a:cs typeface="Montserrat"/>
                <a:sym typeface="Montserrat"/>
              </a:rPr>
              <a:t>According to the U.S. Census, the 2016 ranking shows that San Francisco has made bikes a priority.</a:t>
            </a:r>
            <a:r>
              <a:rPr lang="en" sz="1600">
                <a:solidFill>
                  <a:schemeClr val="dk1"/>
                </a:solidFill>
                <a:highlight>
                  <a:schemeClr val="lt1"/>
                </a:highlight>
                <a:latin typeface="Montserrat"/>
                <a:ea typeface="Montserrat"/>
                <a:cs typeface="Montserrat"/>
                <a:sym typeface="Montserrat"/>
              </a:rPr>
              <a:t> </a:t>
            </a:r>
            <a:endParaRPr sz="1600">
              <a:solidFill>
                <a:schemeClr val="dk1"/>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dk1"/>
              </a:solidFill>
              <a:highlight>
                <a:schemeClr val="lt1"/>
              </a:highlight>
              <a:latin typeface="Montserrat"/>
              <a:ea typeface="Montserrat"/>
              <a:cs typeface="Montserrat"/>
              <a:sym typeface="Montserrat"/>
            </a:endParaRPr>
          </a:p>
          <a:p>
            <a:pPr indent="-330200" lvl="0" marL="914400" rtl="0" algn="l">
              <a:lnSpc>
                <a:spcPct val="115000"/>
              </a:lnSpc>
              <a:spcBef>
                <a:spcPts val="0"/>
              </a:spcBef>
              <a:spcAft>
                <a:spcPts val="0"/>
              </a:spcAft>
              <a:buClr>
                <a:schemeClr val="dk1"/>
              </a:buClr>
              <a:buSzPts val="1600"/>
              <a:buFont typeface="Montserrat"/>
              <a:buAutoNum type="arabicPeriod"/>
            </a:pPr>
            <a:r>
              <a:rPr lang="en" sz="1600">
                <a:solidFill>
                  <a:schemeClr val="dk1"/>
                </a:solidFill>
                <a:highlight>
                  <a:schemeClr val="lt1"/>
                </a:highlight>
                <a:latin typeface="Montserrat"/>
                <a:ea typeface="Montserrat"/>
                <a:cs typeface="Montserrat"/>
                <a:sym typeface="Montserrat"/>
              </a:rPr>
              <a:t>Chicago</a:t>
            </a:r>
            <a:endParaRPr sz="1600">
              <a:solidFill>
                <a:schemeClr val="dk1"/>
              </a:solidFill>
              <a:highlight>
                <a:schemeClr val="lt1"/>
              </a:highlight>
              <a:latin typeface="Montserrat"/>
              <a:ea typeface="Montserrat"/>
              <a:cs typeface="Montserrat"/>
              <a:sym typeface="Montserrat"/>
            </a:endParaRPr>
          </a:p>
          <a:p>
            <a:pPr indent="-330200" lvl="0" marL="914400" rtl="0" algn="l">
              <a:lnSpc>
                <a:spcPct val="115000"/>
              </a:lnSpc>
              <a:spcBef>
                <a:spcPts val="0"/>
              </a:spcBef>
              <a:spcAft>
                <a:spcPts val="0"/>
              </a:spcAft>
              <a:buClr>
                <a:schemeClr val="dk1"/>
              </a:buClr>
              <a:buSzPts val="1600"/>
              <a:buFont typeface="Montserrat"/>
              <a:buAutoNum type="arabicPeriod"/>
            </a:pPr>
            <a:r>
              <a:rPr lang="en" sz="1600">
                <a:solidFill>
                  <a:schemeClr val="dk1"/>
                </a:solidFill>
                <a:highlight>
                  <a:schemeClr val="lt1"/>
                </a:highlight>
                <a:latin typeface="Montserrat"/>
                <a:ea typeface="Montserrat"/>
                <a:cs typeface="Montserrat"/>
                <a:sym typeface="Montserrat"/>
              </a:rPr>
              <a:t>San Francisco</a:t>
            </a:r>
            <a:endParaRPr sz="1600">
              <a:solidFill>
                <a:schemeClr val="dk1"/>
              </a:solidFill>
              <a:highlight>
                <a:schemeClr val="lt1"/>
              </a:highlight>
              <a:latin typeface="Montserrat"/>
              <a:ea typeface="Montserrat"/>
              <a:cs typeface="Montserrat"/>
              <a:sym typeface="Montserrat"/>
            </a:endParaRPr>
          </a:p>
          <a:p>
            <a:pPr indent="-330200" lvl="0" marL="914400" rtl="0" algn="l">
              <a:lnSpc>
                <a:spcPct val="115000"/>
              </a:lnSpc>
              <a:spcBef>
                <a:spcPts val="0"/>
              </a:spcBef>
              <a:spcAft>
                <a:spcPts val="0"/>
              </a:spcAft>
              <a:buClr>
                <a:schemeClr val="dk1"/>
              </a:buClr>
              <a:buSzPts val="1600"/>
              <a:buFont typeface="Montserrat"/>
              <a:buAutoNum type="arabicPeriod"/>
            </a:pPr>
            <a:r>
              <a:rPr lang="en" sz="1600">
                <a:solidFill>
                  <a:schemeClr val="dk1"/>
                </a:solidFill>
                <a:highlight>
                  <a:schemeClr val="lt1"/>
                </a:highlight>
                <a:latin typeface="Montserrat"/>
                <a:ea typeface="Montserrat"/>
                <a:cs typeface="Montserrat"/>
                <a:sym typeface="Montserrat"/>
              </a:rPr>
              <a:t>Portland</a:t>
            </a:r>
            <a:endParaRPr sz="1600">
              <a:solidFill>
                <a:schemeClr val="dk1"/>
              </a:solidFill>
              <a:highlight>
                <a:schemeClr val="lt1"/>
              </a:highlight>
              <a:latin typeface="Montserrat"/>
              <a:ea typeface="Montserrat"/>
              <a:cs typeface="Montserrat"/>
              <a:sym typeface="Montserrat"/>
            </a:endParaRPr>
          </a:p>
          <a:p>
            <a:pPr indent="-330200" lvl="0" marL="914400" rtl="0" algn="l">
              <a:lnSpc>
                <a:spcPct val="115000"/>
              </a:lnSpc>
              <a:spcBef>
                <a:spcPts val="0"/>
              </a:spcBef>
              <a:spcAft>
                <a:spcPts val="0"/>
              </a:spcAft>
              <a:buClr>
                <a:schemeClr val="dk1"/>
              </a:buClr>
              <a:buSzPts val="1600"/>
              <a:buFont typeface="Montserrat"/>
              <a:buAutoNum type="arabicPeriod"/>
            </a:pPr>
            <a:r>
              <a:rPr lang="en" sz="1600">
                <a:solidFill>
                  <a:schemeClr val="dk1"/>
                </a:solidFill>
                <a:highlight>
                  <a:schemeClr val="lt1"/>
                </a:highlight>
                <a:latin typeface="Montserrat"/>
                <a:ea typeface="Montserrat"/>
                <a:cs typeface="Montserrat"/>
                <a:sym typeface="Montserrat"/>
              </a:rPr>
              <a:t>New York City</a:t>
            </a:r>
            <a:endParaRPr sz="1600">
              <a:solidFill>
                <a:schemeClr val="dk1"/>
              </a:solidFill>
              <a:highlight>
                <a:schemeClr val="lt1"/>
              </a:highlight>
              <a:latin typeface="Montserrat"/>
              <a:ea typeface="Montserrat"/>
              <a:cs typeface="Montserrat"/>
              <a:sym typeface="Montserrat"/>
            </a:endParaRPr>
          </a:p>
          <a:p>
            <a:pPr indent="-330200" lvl="0" marL="914400" rtl="0" algn="l">
              <a:lnSpc>
                <a:spcPct val="115000"/>
              </a:lnSpc>
              <a:spcBef>
                <a:spcPts val="0"/>
              </a:spcBef>
              <a:spcAft>
                <a:spcPts val="0"/>
              </a:spcAft>
              <a:buClr>
                <a:schemeClr val="dk1"/>
              </a:buClr>
              <a:buSzPts val="1600"/>
              <a:buFont typeface="Montserrat"/>
              <a:buAutoNum type="arabicPeriod"/>
            </a:pPr>
            <a:r>
              <a:rPr lang="en" sz="1600">
                <a:solidFill>
                  <a:schemeClr val="dk1"/>
                </a:solidFill>
                <a:highlight>
                  <a:schemeClr val="lt1"/>
                </a:highlight>
                <a:latin typeface="Montserrat"/>
                <a:ea typeface="Montserrat"/>
                <a:cs typeface="Montserrat"/>
                <a:sym typeface="Montserrat"/>
              </a:rPr>
              <a:t>Seattle</a:t>
            </a:r>
            <a:endParaRPr sz="1600">
              <a:solidFill>
                <a:schemeClr val="dk1"/>
              </a:solidFill>
              <a:highlight>
                <a:schemeClr val="lt1"/>
              </a:highlight>
              <a:latin typeface="Montserrat"/>
              <a:ea typeface="Montserrat"/>
              <a:cs typeface="Montserrat"/>
              <a:sym typeface="Montserrat"/>
            </a:endParaRPr>
          </a:p>
        </p:txBody>
      </p:sp>
      <p:sp>
        <p:nvSpPr>
          <p:cNvPr id="150" name="Google Shape;150;p19"/>
          <p:cNvSpPr txBox="1"/>
          <p:nvPr/>
        </p:nvSpPr>
        <p:spPr>
          <a:xfrm>
            <a:off x="-150" y="4866875"/>
            <a:ext cx="14121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Montserrat"/>
                <a:ea typeface="Montserrat"/>
                <a:cs typeface="Montserrat"/>
                <a:sym typeface="Montserrat"/>
              </a:rPr>
              <a:t>Source: Curbed SF</a:t>
            </a:r>
            <a:endParaRPr sz="800">
              <a:solidFill>
                <a:srgbClr val="666666"/>
              </a:solidFill>
              <a:latin typeface="Montserrat"/>
              <a:ea typeface="Montserrat"/>
              <a:cs typeface="Montserrat"/>
              <a:sym typeface="Montserrat"/>
            </a:endParaRPr>
          </a:p>
        </p:txBody>
      </p:sp>
      <p:pic>
        <p:nvPicPr>
          <p:cNvPr id="151" name="Google Shape;151;p19"/>
          <p:cNvPicPr preferRelativeResize="0"/>
          <p:nvPr/>
        </p:nvPicPr>
        <p:blipFill rotWithShape="1">
          <a:blip r:embed="rId4">
            <a:alphaModFix/>
          </a:blip>
          <a:srcRect b="0" l="2610" r="-2609" t="0"/>
          <a:stretch/>
        </p:blipFill>
        <p:spPr>
          <a:xfrm>
            <a:off x="4577950" y="2323150"/>
            <a:ext cx="4200950" cy="209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3">
            <a:alphaModFix/>
          </a:blip>
          <a:srcRect b="15679" l="9214" r="0" t="16446"/>
          <a:stretch/>
        </p:blipFill>
        <p:spPr>
          <a:xfrm>
            <a:off x="381000" y="1312562"/>
            <a:ext cx="5321999" cy="2904884"/>
          </a:xfrm>
          <a:prstGeom prst="rect">
            <a:avLst/>
          </a:prstGeom>
          <a:noFill/>
          <a:ln>
            <a:noFill/>
          </a:ln>
        </p:spPr>
      </p:pic>
      <p:sp>
        <p:nvSpPr>
          <p:cNvPr id="157" name="Google Shape;157;p20"/>
          <p:cNvSpPr/>
          <p:nvPr/>
        </p:nvSpPr>
        <p:spPr>
          <a:xfrm>
            <a:off x="-150" y="4435500"/>
            <a:ext cx="9144000" cy="70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0"/>
          <p:cNvPicPr preferRelativeResize="0"/>
          <p:nvPr/>
        </p:nvPicPr>
        <p:blipFill>
          <a:blip r:embed="rId4">
            <a:alphaModFix/>
          </a:blip>
          <a:stretch>
            <a:fillRect/>
          </a:stretch>
        </p:blipFill>
        <p:spPr>
          <a:xfrm>
            <a:off x="8564326" y="4877875"/>
            <a:ext cx="483600" cy="225500"/>
          </a:xfrm>
          <a:prstGeom prst="rect">
            <a:avLst/>
          </a:prstGeom>
          <a:noFill/>
          <a:ln>
            <a:noFill/>
          </a:ln>
        </p:spPr>
      </p:pic>
      <p:sp>
        <p:nvSpPr>
          <p:cNvPr id="159" name="Google Shape;159;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Why do people ride?</a:t>
            </a:r>
            <a:endParaRPr sz="3000">
              <a:latin typeface="Montserrat"/>
              <a:ea typeface="Montserrat"/>
              <a:cs typeface="Montserrat"/>
              <a:sym typeface="Montserrat"/>
            </a:endParaRPr>
          </a:p>
        </p:txBody>
      </p:sp>
      <p:sp>
        <p:nvSpPr>
          <p:cNvPr id="160" name="Google Shape;160;p20"/>
          <p:cNvSpPr txBox="1"/>
          <p:nvPr/>
        </p:nvSpPr>
        <p:spPr>
          <a:xfrm>
            <a:off x="5779200" y="1267838"/>
            <a:ext cx="2907600" cy="29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Montserrat"/>
                <a:ea typeface="Montserrat"/>
                <a:cs typeface="Montserrat"/>
                <a:sym typeface="Montserrat"/>
              </a:rPr>
              <a:t>The analysis shows evidence of big demand for e-bikes.</a:t>
            </a:r>
            <a:endParaRPr sz="1500">
              <a:solidFill>
                <a:schemeClr val="dk1"/>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5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highlight>
                  <a:srgbClr val="FFFFFF"/>
                </a:highlight>
                <a:latin typeface="Montserrat"/>
                <a:ea typeface="Montserrat"/>
                <a:cs typeface="Montserrat"/>
                <a:sym typeface="Montserrat"/>
              </a:rPr>
              <a:t>Classic bike share is mostly used for commuting or transit connections.</a:t>
            </a:r>
            <a:endParaRPr sz="15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highlight>
                  <a:srgbClr val="FFFFFF"/>
                </a:highlight>
                <a:latin typeface="Montserrat"/>
                <a:ea typeface="Montserrat"/>
                <a:cs typeface="Montserrat"/>
                <a:sym typeface="Montserrat"/>
              </a:rPr>
              <a:t>Bike share can help with the use of public space to increase active mobility. </a:t>
            </a:r>
            <a:endParaRPr sz="15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p:txBody>
      </p:sp>
      <p:sp>
        <p:nvSpPr>
          <p:cNvPr id="161" name="Google Shape;161;p20"/>
          <p:cNvSpPr txBox="1"/>
          <p:nvPr/>
        </p:nvSpPr>
        <p:spPr>
          <a:xfrm>
            <a:off x="-150" y="4877825"/>
            <a:ext cx="15453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Source: NACTO</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21"/>
          <p:cNvSpPr txBox="1"/>
          <p:nvPr/>
        </p:nvSpPr>
        <p:spPr>
          <a:xfrm>
            <a:off x="882975" y="1950400"/>
            <a:ext cx="43317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3366FF"/>
                </a:solidFill>
                <a:latin typeface="Montserrat"/>
                <a:ea typeface="Montserrat"/>
                <a:cs typeface="Montserrat"/>
                <a:sym typeface="Montserrat"/>
              </a:rPr>
              <a:t>Goal:</a:t>
            </a:r>
            <a:endParaRPr b="1" sz="3900">
              <a:solidFill>
                <a:srgbClr val="3366FF"/>
              </a:solidFill>
              <a:latin typeface="Montserrat"/>
              <a:ea typeface="Montserrat"/>
              <a:cs typeface="Montserrat"/>
              <a:sym typeface="Montserrat"/>
            </a:endParaRPr>
          </a:p>
          <a:p>
            <a:pPr indent="0" lvl="0" marL="0" rtl="0" algn="l">
              <a:spcBef>
                <a:spcPts val="0"/>
              </a:spcBef>
              <a:spcAft>
                <a:spcPts val="0"/>
              </a:spcAft>
              <a:buNone/>
            </a:pPr>
            <a:r>
              <a:rPr b="1" lang="en" sz="3900">
                <a:solidFill>
                  <a:srgbClr val="3366FF"/>
                </a:solidFill>
                <a:latin typeface="Montserrat"/>
                <a:ea typeface="Montserrat"/>
                <a:cs typeface="Montserrat"/>
                <a:sym typeface="Montserrat"/>
              </a:rPr>
              <a:t>Expansion in SF</a:t>
            </a:r>
            <a:endParaRPr b="1" sz="3900">
              <a:solidFill>
                <a:srgbClr val="3366FF"/>
              </a:solidFill>
              <a:latin typeface="Montserrat"/>
              <a:ea typeface="Montserrat"/>
              <a:cs typeface="Montserrat"/>
              <a:sym typeface="Montserrat"/>
            </a:endParaRPr>
          </a:p>
        </p:txBody>
      </p:sp>
      <p:sp>
        <p:nvSpPr>
          <p:cNvPr id="167" name="Google Shape;167;p21"/>
          <p:cNvSpPr/>
          <p:nvPr/>
        </p:nvSpPr>
        <p:spPr>
          <a:xfrm>
            <a:off x="-150" y="4198350"/>
            <a:ext cx="9144000" cy="94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1"/>
          <p:cNvPicPr preferRelativeResize="0"/>
          <p:nvPr/>
        </p:nvPicPr>
        <p:blipFill>
          <a:blip r:embed="rId3">
            <a:alphaModFix/>
          </a:blip>
          <a:stretch>
            <a:fillRect/>
          </a:stretch>
        </p:blipFill>
        <p:spPr>
          <a:xfrm>
            <a:off x="8564326" y="4877875"/>
            <a:ext cx="483600" cy="22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nvSpPr>
        <p:spPr>
          <a:xfrm>
            <a:off x="1250678" y="1214800"/>
            <a:ext cx="70239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Goal: </a:t>
            </a:r>
            <a:r>
              <a:rPr lang="en" sz="2200">
                <a:latin typeface="Montserrat"/>
                <a:ea typeface="Montserrat"/>
                <a:cs typeface="Montserrat"/>
                <a:sym typeface="Montserrat"/>
              </a:rPr>
              <a:t>Provide the mayor’s office with </a:t>
            </a:r>
            <a:r>
              <a:rPr lang="en" sz="2200">
                <a:solidFill>
                  <a:srgbClr val="3366FF"/>
                </a:solidFill>
                <a:latin typeface="Montserrat"/>
                <a:ea typeface="Montserrat"/>
                <a:cs typeface="Montserrat"/>
                <a:sym typeface="Montserrat"/>
              </a:rPr>
              <a:t>recommendations</a:t>
            </a:r>
            <a:r>
              <a:rPr lang="en" sz="2200">
                <a:latin typeface="Montserrat"/>
                <a:ea typeface="Montserrat"/>
                <a:cs typeface="Montserrat"/>
                <a:sym typeface="Montserrat"/>
              </a:rPr>
              <a:t> as to where to expand Bay Wheels stations in the city of San Francisco.</a:t>
            </a:r>
            <a:endParaRPr sz="22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p:txBody>
      </p:sp>
      <p:sp>
        <p:nvSpPr>
          <p:cNvPr id="174" name="Google Shape;174;p22"/>
          <p:cNvSpPr/>
          <p:nvPr/>
        </p:nvSpPr>
        <p:spPr>
          <a:xfrm>
            <a:off x="-150" y="4198350"/>
            <a:ext cx="9144000" cy="94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2"/>
          <p:cNvPicPr preferRelativeResize="0"/>
          <p:nvPr/>
        </p:nvPicPr>
        <p:blipFill>
          <a:blip r:embed="rId3">
            <a:alphaModFix/>
          </a:blip>
          <a:stretch>
            <a:fillRect/>
          </a:stretch>
        </p:blipFill>
        <p:spPr>
          <a:xfrm>
            <a:off x="8564326" y="4877875"/>
            <a:ext cx="483600" cy="225500"/>
          </a:xfrm>
          <a:prstGeom prst="rect">
            <a:avLst/>
          </a:prstGeom>
          <a:noFill/>
          <a:ln>
            <a:noFill/>
          </a:ln>
        </p:spPr>
      </p:pic>
      <p:pic>
        <p:nvPicPr>
          <p:cNvPr id="176" name="Google Shape;176;p22"/>
          <p:cNvPicPr preferRelativeResize="0"/>
          <p:nvPr/>
        </p:nvPicPr>
        <p:blipFill>
          <a:blip r:embed="rId4">
            <a:alphaModFix/>
          </a:blip>
          <a:stretch>
            <a:fillRect/>
          </a:stretch>
        </p:blipFill>
        <p:spPr>
          <a:xfrm>
            <a:off x="869425" y="1320250"/>
            <a:ext cx="381267" cy="381975"/>
          </a:xfrm>
          <a:prstGeom prst="rect">
            <a:avLst/>
          </a:prstGeom>
          <a:noFill/>
          <a:ln>
            <a:noFill/>
          </a:ln>
        </p:spPr>
      </p:pic>
      <p:pic>
        <p:nvPicPr>
          <p:cNvPr id="177" name="Google Shape;177;p22"/>
          <p:cNvPicPr preferRelativeResize="0"/>
          <p:nvPr/>
        </p:nvPicPr>
        <p:blipFill>
          <a:blip r:embed="rId5">
            <a:alphaModFix/>
          </a:blip>
          <a:stretch>
            <a:fillRect/>
          </a:stretch>
        </p:blipFill>
        <p:spPr>
          <a:xfrm>
            <a:off x="908418" y="3117438"/>
            <a:ext cx="303268" cy="304449"/>
          </a:xfrm>
          <a:prstGeom prst="rect">
            <a:avLst/>
          </a:prstGeom>
          <a:noFill/>
          <a:ln>
            <a:noFill/>
          </a:ln>
        </p:spPr>
      </p:pic>
      <p:sp>
        <p:nvSpPr>
          <p:cNvPr id="178" name="Google Shape;178;p22"/>
          <p:cNvSpPr txBox="1"/>
          <p:nvPr/>
        </p:nvSpPr>
        <p:spPr>
          <a:xfrm>
            <a:off x="1250678" y="2983700"/>
            <a:ext cx="6314100" cy="9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Montserrat"/>
                <a:ea typeface="Montserrat"/>
                <a:cs typeface="Montserrat"/>
                <a:sym typeface="Montserrat"/>
              </a:rPr>
              <a:t>Main Priority: </a:t>
            </a:r>
            <a:r>
              <a:rPr lang="en" sz="2200">
                <a:latin typeface="Montserrat"/>
                <a:ea typeface="Montserrat"/>
                <a:cs typeface="Montserrat"/>
                <a:sym typeface="Montserrat"/>
              </a:rPr>
              <a:t>Ensure everyone has access to transportation.</a:t>
            </a:r>
            <a:endParaRPr sz="2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sp>
        <p:nvSpPr>
          <p:cNvPr id="183" name="Google Shape;183;p23"/>
          <p:cNvSpPr txBox="1"/>
          <p:nvPr/>
        </p:nvSpPr>
        <p:spPr>
          <a:xfrm>
            <a:off x="882975" y="2026600"/>
            <a:ext cx="45681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3366FF"/>
                </a:solidFill>
                <a:latin typeface="Montserrat"/>
                <a:ea typeface="Montserrat"/>
                <a:cs typeface="Montserrat"/>
                <a:sym typeface="Montserrat"/>
              </a:rPr>
              <a:t>Background about</a:t>
            </a:r>
            <a:r>
              <a:rPr b="1" lang="en" sz="3900">
                <a:latin typeface="Montserrat"/>
                <a:ea typeface="Montserrat"/>
                <a:cs typeface="Montserrat"/>
                <a:sym typeface="Montserrat"/>
              </a:rPr>
              <a:t> </a:t>
            </a:r>
            <a:endParaRPr b="1" sz="3900">
              <a:latin typeface="Montserrat"/>
              <a:ea typeface="Montserrat"/>
              <a:cs typeface="Montserrat"/>
              <a:sym typeface="Montserrat"/>
            </a:endParaRPr>
          </a:p>
        </p:txBody>
      </p:sp>
      <p:sp>
        <p:nvSpPr>
          <p:cNvPr id="184" name="Google Shape;184;p23"/>
          <p:cNvSpPr/>
          <p:nvPr/>
        </p:nvSpPr>
        <p:spPr>
          <a:xfrm>
            <a:off x="-150" y="4581250"/>
            <a:ext cx="9144000" cy="56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3"/>
          <p:cNvPicPr preferRelativeResize="0"/>
          <p:nvPr/>
        </p:nvPicPr>
        <p:blipFill>
          <a:blip r:embed="rId3">
            <a:alphaModFix/>
          </a:blip>
          <a:stretch>
            <a:fillRect/>
          </a:stretch>
        </p:blipFill>
        <p:spPr>
          <a:xfrm>
            <a:off x="2650500" y="2567950"/>
            <a:ext cx="2876763" cy="945000"/>
          </a:xfrm>
          <a:prstGeom prst="rect">
            <a:avLst/>
          </a:prstGeom>
          <a:noFill/>
          <a:ln>
            <a:noFill/>
          </a:ln>
        </p:spPr>
      </p:pic>
      <p:pic>
        <p:nvPicPr>
          <p:cNvPr id="186" name="Google Shape;186;p23"/>
          <p:cNvPicPr preferRelativeResize="0"/>
          <p:nvPr/>
        </p:nvPicPr>
        <p:blipFill>
          <a:blip r:embed="rId4">
            <a:alphaModFix/>
          </a:blip>
          <a:stretch>
            <a:fillRect/>
          </a:stretch>
        </p:blipFill>
        <p:spPr>
          <a:xfrm>
            <a:off x="8564326" y="4877875"/>
            <a:ext cx="483600" cy="22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OPHue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